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charts/colors1.xml" ContentType="application/vnd.ms-office.chartcolorstyl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xlsx" ContentType="application/vnd.openxmlformats-officedocument.spreadsheetml.shee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2"/>
  </p:notesMasterIdLst>
  <p:sldIdLst>
    <p:sldId id="256" r:id="rId2"/>
    <p:sldId id="399" r:id="rId3"/>
    <p:sldId id="401" r:id="rId4"/>
    <p:sldId id="402" r:id="rId5"/>
    <p:sldId id="403" r:id="rId6"/>
    <p:sldId id="405" r:id="rId7"/>
    <p:sldId id="404" r:id="rId8"/>
    <p:sldId id="411" r:id="rId9"/>
    <p:sldId id="419" r:id="rId10"/>
    <p:sldId id="406" r:id="rId11"/>
    <p:sldId id="407" r:id="rId12"/>
    <p:sldId id="408" r:id="rId13"/>
    <p:sldId id="410" r:id="rId14"/>
    <p:sldId id="379" r:id="rId15"/>
    <p:sldId id="413" r:id="rId16"/>
    <p:sldId id="415" r:id="rId17"/>
    <p:sldId id="416" r:id="rId18"/>
    <p:sldId id="398" r:id="rId19"/>
    <p:sldId id="417" r:id="rId20"/>
    <p:sldId id="418" r:id="rId21"/>
  </p:sldIdLst>
  <p:sldSz cx="9144000" cy="6858000" type="screen4x3"/>
  <p:notesSz cx="6761163" cy="9942513"/>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33CC"/>
    <a:srgbClr val="FF9966"/>
    <a:srgbClr val="3366FF"/>
    <a:srgbClr val="FFCC00"/>
    <a:srgbClr val="FFCCFF"/>
    <a:srgbClr val="85C9EB"/>
    <a:srgbClr val="FF9999"/>
    <a:srgbClr val="FF9900"/>
    <a:srgbClr val="99FF99"/>
    <a:srgbClr val="FF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7500" autoAdjust="0"/>
    <p:restoredTop sz="94434" autoAdjust="0"/>
  </p:normalViewPr>
  <p:slideViewPr>
    <p:cSldViewPr>
      <p:cViewPr varScale="1">
        <p:scale>
          <a:sx n="114" d="100"/>
          <a:sy n="114" d="100"/>
        </p:scale>
        <p:origin x="-147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____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lang val="ru-RU"/>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2800" b="1" dirty="0" smtClean="0">
                <a:latin typeface="Times New Roman" panose="02020603050405020304" pitchFamily="18" charset="0"/>
                <a:cs typeface="Times New Roman" panose="02020603050405020304" pitchFamily="18" charset="0"/>
              </a:rPr>
              <a:t>Количество населения – 4040</a:t>
            </a:r>
            <a:r>
              <a:rPr lang="ru-RU" sz="2800" b="1" baseline="0" dirty="0" smtClean="0">
                <a:latin typeface="Times New Roman" panose="02020603050405020304" pitchFamily="18" charset="0"/>
                <a:cs typeface="Times New Roman" panose="02020603050405020304" pitchFamily="18" charset="0"/>
              </a:rPr>
              <a:t> </a:t>
            </a:r>
            <a:r>
              <a:rPr lang="ru-RU" sz="2800" b="1" dirty="0" smtClean="0">
                <a:latin typeface="Times New Roman" panose="02020603050405020304" pitchFamily="18" charset="0"/>
                <a:cs typeface="Times New Roman" panose="02020603050405020304" pitchFamily="18" charset="0"/>
              </a:rPr>
              <a:t>человек</a:t>
            </a:r>
            <a:endParaRPr lang="ru-RU" sz="2800" b="1" dirty="0">
              <a:latin typeface="Times New Roman" panose="02020603050405020304" pitchFamily="18" charset="0"/>
              <a:cs typeface="Times New Roman" panose="02020603050405020304" pitchFamily="18" charset="0"/>
            </a:endParaRPr>
          </a:p>
        </c:rich>
      </c:tx>
      <c:layout/>
      <c:spPr>
        <a:noFill/>
        <a:ln>
          <a:noFill/>
        </a:ln>
        <a:effectLst/>
      </c:spPr>
    </c:title>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5.1955445885120896E-2"/>
          <c:y val="0.20132022367885036"/>
          <c:w val="0.84186012528176057"/>
          <c:h val="0.60584240639928988"/>
        </c:manualLayout>
      </c:layout>
      <c:pie3DChart>
        <c:varyColors val="1"/>
        <c:ser>
          <c:idx val="0"/>
          <c:order val="0"/>
          <c:tx>
            <c:strRef>
              <c:f>Лист1!$B$1</c:f>
              <c:strCache>
                <c:ptCount val="1"/>
                <c:pt idx="0">
                  <c:v>Кол-во населения</c:v>
                </c:pt>
              </c:strCache>
            </c:strRef>
          </c:tx>
          <c:dPt>
            <c:idx val="0"/>
            <c:spPr>
              <a:solidFill>
                <a:schemeClr val="accent2">
                  <a:lumMod val="60000"/>
                  <a:lumOff val="40000"/>
                </a:schemeClr>
              </a:solidFill>
              <a:ln w="25400">
                <a:solidFill>
                  <a:schemeClr val="lt1"/>
                </a:solidFill>
              </a:ln>
              <a:effectLst/>
              <a:sp3d contourW="25400">
                <a:contourClr>
                  <a:schemeClr val="lt1"/>
                </a:contourClr>
              </a:sp3d>
            </c:spPr>
          </c:dPt>
          <c:dPt>
            <c:idx val="1"/>
            <c:spPr>
              <a:solidFill>
                <a:srgbClr val="FFC000"/>
              </a:solidFill>
              <a:ln w="25400">
                <a:solidFill>
                  <a:schemeClr val="lt1"/>
                </a:solidFill>
              </a:ln>
              <a:effectLst/>
              <a:sp3d contourW="25400">
                <a:contourClr>
                  <a:schemeClr val="lt1"/>
                </a:contourClr>
              </a:sp3d>
            </c:spPr>
          </c:dPt>
          <c:dPt>
            <c:idx val="2"/>
            <c:spPr>
              <a:solidFill>
                <a:schemeClr val="accent4">
                  <a:lumMod val="75000"/>
                </a:schemeClr>
              </a:solidFill>
              <a:ln w="25400">
                <a:solidFill>
                  <a:schemeClr val="lt1"/>
                </a:solidFill>
              </a:ln>
              <a:effectLst/>
              <a:sp3d contourW="25400">
                <a:contourClr>
                  <a:schemeClr val="lt1"/>
                </a:contourClr>
              </a:sp3d>
            </c:spPr>
          </c:dPt>
          <c:dLbls>
            <c:dLbl>
              <c:idx val="0"/>
              <c:layout>
                <c:manualLayout>
                  <c:x val="-6.4599979409117644E-2"/>
                  <c:y val="-0.35583587598425259"/>
                </c:manualLayout>
              </c:layout>
              <c:tx>
                <c:rich>
                  <a:bodyPr/>
                  <a:lstStyle/>
                  <a:p>
                    <a:r>
                      <a:rPr lang="ru-RU" dirty="0" smtClean="0"/>
                      <a:t>Поддорье</a:t>
                    </a:r>
                    <a:r>
                      <a:rPr lang="ru-RU" baseline="0" dirty="0" smtClean="0"/>
                      <a:t> </a:t>
                    </a:r>
                    <a:r>
                      <a:rPr lang="ru-RU" baseline="0" dirty="0" smtClean="0"/>
                      <a:t>2687</a:t>
                    </a:r>
                  </a:p>
                  <a:p>
                    <a:endParaRPr lang="ru-RU" dirty="0"/>
                  </a:p>
                </c:rich>
              </c:tx>
              <c:showVal val="1"/>
              <c:showCatName val="1"/>
              <c:separator> </c:separator>
              <c:extLst>
                <c:ext xmlns:c15="http://schemas.microsoft.com/office/drawing/2012/chart" uri="{CE6537A1-D6FC-4f65-9D91-7224C49458BB}">
                  <c15:layout>
                    <c:manualLayout>
                      <c:w val="0.23386248896323958"/>
                      <c:h val="7.9687499999999994E-2"/>
                    </c:manualLayout>
                  </c15:layout>
                  <c15:dlblFieldTable/>
                  <c15:showDataLabelsRange val="0"/>
                </c:ext>
              </c:extLst>
            </c:dLbl>
            <c:dLbl>
              <c:idx val="1"/>
              <c:layout>
                <c:manualLayout>
                  <c:x val="1.9489697204906325E-2"/>
                  <c:y val="-0.11250073818897648"/>
                </c:manualLayout>
              </c:layout>
              <c:tx>
                <c:rich>
                  <a:bodyPr/>
                  <a:lstStyle/>
                  <a:p>
                    <a:r>
                      <a:rPr lang="ru-RU" dirty="0" smtClean="0"/>
                      <a:t>Селеево</a:t>
                    </a:r>
                  </a:p>
                  <a:p>
                    <a:r>
                      <a:rPr lang="ru-RU" baseline="0" dirty="0" smtClean="0"/>
                      <a:t>496</a:t>
                    </a:r>
                    <a:endParaRPr lang="ru-RU" baseline="0" dirty="0" smtClean="0"/>
                  </a:p>
                </c:rich>
              </c:tx>
              <c:showVal val="1"/>
              <c:showCatName val="1"/>
              <c:separator> </c:separator>
              <c:extLst>
                <c:ext xmlns:c15="http://schemas.microsoft.com/office/drawing/2012/chart" uri="{CE6537A1-D6FC-4f65-9D91-7224C49458BB}">
                  <c15:dlblFieldTable/>
                  <c15:showDataLabelsRange val="0"/>
                </c:ext>
              </c:extLst>
            </c:dLbl>
            <c:dLbl>
              <c:idx val="2"/>
              <c:layout>
                <c:manualLayout>
                  <c:x val="0.10193151017042511"/>
                  <c:y val="-1.8141502795985659E-3"/>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r>
                      <a:rPr lang="ru-RU" dirty="0" smtClean="0"/>
                      <a:t>Белебёлка</a:t>
                    </a:r>
                  </a:p>
                  <a:p>
                    <a:pPr>
                      <a:defRPr sz="2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r>
                      <a:rPr lang="ru-RU" dirty="0" smtClean="0"/>
                      <a:t>857</a:t>
                    </a:r>
                    <a:endParaRPr lang="ru-RU" dirty="0" smtClean="0"/>
                  </a:p>
                </c:rich>
              </c:tx>
              <c:spPr>
                <a:noFill/>
                <a:ln>
                  <a:noFill/>
                </a:ln>
                <a:effectLst/>
              </c:spPr>
              <c:showVal val="1"/>
              <c:showCatName val="1"/>
              <c:separator> </c:separator>
              <c:extLst>
                <c:ext xmlns:c15="http://schemas.microsoft.com/office/drawing/2012/chart" uri="{CE6537A1-D6FC-4f65-9D91-7224C49458BB}">
                  <c15:layout>
                    <c:manualLayout>
                      <c:w val="0.30465396642547499"/>
                      <c:h val="9.0593637743954375E-2"/>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Val val="1"/>
            <c:showCatName val="1"/>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Поддорье</c:v>
                </c:pt>
                <c:pt idx="1">
                  <c:v>Селеево</c:v>
                </c:pt>
                <c:pt idx="2">
                  <c:v>Белебелка</c:v>
                </c:pt>
              </c:strCache>
            </c:strRef>
          </c:cat>
          <c:val>
            <c:numRef>
              <c:f>Лист1!$B$2:$B$4</c:f>
              <c:numCache>
                <c:formatCode>General</c:formatCode>
                <c:ptCount val="3"/>
                <c:pt idx="0">
                  <c:v>2863</c:v>
                </c:pt>
                <c:pt idx="1">
                  <c:v>524</c:v>
                </c:pt>
                <c:pt idx="2">
                  <c:v>908</c:v>
                </c:pt>
              </c:numCache>
            </c:numRef>
          </c:val>
        </c:ser>
        <c:dLbls/>
      </c:pie3DChart>
      <c:spPr>
        <a:noFill/>
        <a:ln>
          <a:noFill/>
        </a:ln>
        <a:effectLst/>
      </c:spPr>
    </c:plotArea>
    <c:legend>
      <c:legendPos val="b"/>
      <c:layout/>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zero"/>
  </c:chart>
  <c:spPr>
    <a:noFill/>
    <a:ln>
      <a:noFill/>
    </a:ln>
    <a:effectLst/>
  </c:spPr>
  <c:txPr>
    <a:bodyPr/>
    <a:lstStyle/>
    <a:p>
      <a:pPr>
        <a:defRPr/>
      </a:pPr>
      <a:endParaRPr lang="ru-RU"/>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30525" cy="4984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050" y="0"/>
            <a:ext cx="2930525" cy="498475"/>
          </a:xfrm>
          <a:prstGeom prst="rect">
            <a:avLst/>
          </a:prstGeom>
        </p:spPr>
        <p:txBody>
          <a:bodyPr vert="horz" lIns="91440" tIns="45720" rIns="91440" bIns="45720" rtlCol="0"/>
          <a:lstStyle>
            <a:lvl1pPr algn="r">
              <a:defRPr sz="1200"/>
            </a:lvl1pPr>
          </a:lstStyle>
          <a:p>
            <a:fld id="{F73877FB-B4E7-43A8-8F84-F5EC0A15B733}" type="datetimeFigureOut">
              <a:rPr lang="ru-RU" smtClean="0"/>
              <a:pPr/>
              <a:t>12.12.2017</a:t>
            </a:fld>
            <a:endParaRPr lang="ru-RU"/>
          </a:p>
        </p:txBody>
      </p:sp>
      <p:sp>
        <p:nvSpPr>
          <p:cNvPr id="4" name="Образ слайда 3"/>
          <p:cNvSpPr>
            <a:spLocks noGrp="1" noRot="1" noChangeAspect="1"/>
          </p:cNvSpPr>
          <p:nvPr>
            <p:ph type="sldImg" idx="2"/>
          </p:nvPr>
        </p:nvSpPr>
        <p:spPr>
          <a:xfrm>
            <a:off x="1143000" y="1243013"/>
            <a:ext cx="4475163"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275" y="4784725"/>
            <a:ext cx="5408613" cy="391477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4038"/>
            <a:ext cx="2930525" cy="4984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050" y="9444038"/>
            <a:ext cx="2930525" cy="498475"/>
          </a:xfrm>
          <a:prstGeom prst="rect">
            <a:avLst/>
          </a:prstGeom>
        </p:spPr>
        <p:txBody>
          <a:bodyPr vert="horz" lIns="91440" tIns="45720" rIns="91440" bIns="45720" rtlCol="0" anchor="b"/>
          <a:lstStyle>
            <a:lvl1pPr algn="r">
              <a:defRPr sz="1200"/>
            </a:lvl1pPr>
          </a:lstStyle>
          <a:p>
            <a:fld id="{E3A5E470-9419-4848-99A1-B23A1972693B}" type="slidenum">
              <a:rPr lang="ru-RU" smtClean="0"/>
              <a:pPr/>
              <a:t>‹#›</a:t>
            </a:fld>
            <a:endParaRPr lang="ru-RU"/>
          </a:p>
        </p:txBody>
      </p:sp>
    </p:spTree>
    <p:extLst>
      <p:ext uri="{BB962C8B-B14F-4D97-AF65-F5344CB8AC3E}">
        <p14:creationId xmlns:p14="http://schemas.microsoft.com/office/powerpoint/2010/main" xmlns="" val="1344544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3A5E470-9419-4848-99A1-B23A1972693B}" type="slidenum">
              <a:rPr lang="ru-RU" smtClean="0"/>
              <a:pPr/>
              <a:t>4</a:t>
            </a:fld>
            <a:endParaRPr lang="ru-RU"/>
          </a:p>
        </p:txBody>
      </p:sp>
    </p:spTree>
    <p:extLst>
      <p:ext uri="{BB962C8B-B14F-4D97-AF65-F5344CB8AC3E}">
        <p14:creationId xmlns:p14="http://schemas.microsoft.com/office/powerpoint/2010/main" xmlns="" val="4067781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3A5E470-9419-4848-99A1-B23A1972693B}" type="slidenum">
              <a:rPr lang="ru-RU" smtClean="0"/>
              <a:pPr/>
              <a:t>13</a:t>
            </a:fld>
            <a:endParaRPr lang="ru-RU"/>
          </a:p>
        </p:txBody>
      </p:sp>
    </p:spTree>
    <p:extLst>
      <p:ext uri="{BB962C8B-B14F-4D97-AF65-F5344CB8AC3E}">
        <p14:creationId xmlns:p14="http://schemas.microsoft.com/office/powerpoint/2010/main" xmlns="" val="1905222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3A5E470-9419-4848-99A1-B23A1972693B}" type="slidenum">
              <a:rPr lang="ru-RU" smtClean="0"/>
              <a:pPr/>
              <a:t>15</a:t>
            </a:fld>
            <a:endParaRPr lang="ru-RU"/>
          </a:p>
        </p:txBody>
      </p:sp>
    </p:spTree>
    <p:extLst>
      <p:ext uri="{BB962C8B-B14F-4D97-AF65-F5344CB8AC3E}">
        <p14:creationId xmlns:p14="http://schemas.microsoft.com/office/powerpoint/2010/main" xmlns="" val="869574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3A5E470-9419-4848-99A1-B23A1972693B}" type="slidenum">
              <a:rPr lang="ru-RU" smtClean="0"/>
              <a:pPr/>
              <a:t>16</a:t>
            </a:fld>
            <a:endParaRPr lang="ru-RU"/>
          </a:p>
        </p:txBody>
      </p:sp>
    </p:spTree>
    <p:extLst>
      <p:ext uri="{BB962C8B-B14F-4D97-AF65-F5344CB8AC3E}">
        <p14:creationId xmlns:p14="http://schemas.microsoft.com/office/powerpoint/2010/main" xmlns="" val="3235275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3A5E470-9419-4848-99A1-B23A1972693B}" type="slidenum">
              <a:rPr lang="ru-RU" smtClean="0"/>
              <a:pPr/>
              <a:t>17</a:t>
            </a:fld>
            <a:endParaRPr lang="ru-RU"/>
          </a:p>
        </p:txBody>
      </p:sp>
    </p:spTree>
    <p:extLst>
      <p:ext uri="{BB962C8B-B14F-4D97-AF65-F5344CB8AC3E}">
        <p14:creationId xmlns:p14="http://schemas.microsoft.com/office/powerpoint/2010/main" xmlns="" val="3161949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3A5E470-9419-4848-99A1-B23A1972693B}" type="slidenum">
              <a:rPr lang="ru-RU" smtClean="0"/>
              <a:pPr/>
              <a:t>5</a:t>
            </a:fld>
            <a:endParaRPr lang="ru-RU"/>
          </a:p>
        </p:txBody>
      </p:sp>
    </p:spTree>
    <p:extLst>
      <p:ext uri="{BB962C8B-B14F-4D97-AF65-F5344CB8AC3E}">
        <p14:creationId xmlns:p14="http://schemas.microsoft.com/office/powerpoint/2010/main" xmlns="" val="636445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3A5E470-9419-4848-99A1-B23A1972693B}" type="slidenum">
              <a:rPr lang="ru-RU" smtClean="0"/>
              <a:pPr/>
              <a:t>6</a:t>
            </a:fld>
            <a:endParaRPr lang="ru-RU"/>
          </a:p>
        </p:txBody>
      </p:sp>
    </p:spTree>
    <p:extLst>
      <p:ext uri="{BB962C8B-B14F-4D97-AF65-F5344CB8AC3E}">
        <p14:creationId xmlns:p14="http://schemas.microsoft.com/office/powerpoint/2010/main" xmlns="" val="2029706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3A5E470-9419-4848-99A1-B23A1972693B}" type="slidenum">
              <a:rPr lang="ru-RU" smtClean="0"/>
              <a:pPr/>
              <a:t>7</a:t>
            </a:fld>
            <a:endParaRPr lang="ru-RU"/>
          </a:p>
        </p:txBody>
      </p:sp>
    </p:spTree>
    <p:extLst>
      <p:ext uri="{BB962C8B-B14F-4D97-AF65-F5344CB8AC3E}">
        <p14:creationId xmlns:p14="http://schemas.microsoft.com/office/powerpoint/2010/main" xmlns="" val="1313694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3A5E470-9419-4848-99A1-B23A1972693B}" type="slidenum">
              <a:rPr lang="ru-RU" smtClean="0"/>
              <a:pPr/>
              <a:t>8</a:t>
            </a:fld>
            <a:endParaRPr lang="ru-RU"/>
          </a:p>
        </p:txBody>
      </p:sp>
    </p:spTree>
    <p:extLst>
      <p:ext uri="{BB962C8B-B14F-4D97-AF65-F5344CB8AC3E}">
        <p14:creationId xmlns:p14="http://schemas.microsoft.com/office/powerpoint/2010/main" xmlns="" val="2852571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3A5E470-9419-4848-99A1-B23A1972693B}" type="slidenum">
              <a:rPr lang="ru-RU" smtClean="0"/>
              <a:pPr/>
              <a:t>9</a:t>
            </a:fld>
            <a:endParaRPr lang="ru-RU"/>
          </a:p>
        </p:txBody>
      </p:sp>
    </p:spTree>
    <p:extLst>
      <p:ext uri="{BB962C8B-B14F-4D97-AF65-F5344CB8AC3E}">
        <p14:creationId xmlns:p14="http://schemas.microsoft.com/office/powerpoint/2010/main" xmlns="" val="1197630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3A5E470-9419-4848-99A1-B23A1972693B}" type="slidenum">
              <a:rPr lang="ru-RU" smtClean="0"/>
              <a:pPr/>
              <a:t>10</a:t>
            </a:fld>
            <a:endParaRPr lang="ru-RU"/>
          </a:p>
        </p:txBody>
      </p:sp>
    </p:spTree>
    <p:extLst>
      <p:ext uri="{BB962C8B-B14F-4D97-AF65-F5344CB8AC3E}">
        <p14:creationId xmlns:p14="http://schemas.microsoft.com/office/powerpoint/2010/main" xmlns="" val="2555791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3A5E470-9419-4848-99A1-B23A1972693B}" type="slidenum">
              <a:rPr lang="ru-RU" smtClean="0"/>
              <a:pPr/>
              <a:t>11</a:t>
            </a:fld>
            <a:endParaRPr lang="ru-RU"/>
          </a:p>
        </p:txBody>
      </p:sp>
    </p:spTree>
    <p:extLst>
      <p:ext uri="{BB962C8B-B14F-4D97-AF65-F5344CB8AC3E}">
        <p14:creationId xmlns:p14="http://schemas.microsoft.com/office/powerpoint/2010/main" xmlns="" val="2086282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3A5E470-9419-4848-99A1-B23A1972693B}" type="slidenum">
              <a:rPr lang="ru-RU" smtClean="0"/>
              <a:pPr/>
              <a:t>12</a:t>
            </a:fld>
            <a:endParaRPr lang="ru-RU"/>
          </a:p>
        </p:txBody>
      </p:sp>
    </p:spTree>
    <p:extLst>
      <p:ext uri="{BB962C8B-B14F-4D97-AF65-F5344CB8AC3E}">
        <p14:creationId xmlns:p14="http://schemas.microsoft.com/office/powerpoint/2010/main" xmlns="" val="3670172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pPr>
              <a:defRPr/>
            </a:pPr>
            <a:endParaRPr lang="es-ES" altLang="ru-RU"/>
          </a:p>
        </p:txBody>
      </p:sp>
      <p:sp>
        <p:nvSpPr>
          <p:cNvPr id="19" name="Нижний колонтитул 18"/>
          <p:cNvSpPr>
            <a:spLocks noGrp="1"/>
          </p:cNvSpPr>
          <p:nvPr>
            <p:ph type="ftr" sz="quarter" idx="11"/>
          </p:nvPr>
        </p:nvSpPr>
        <p:spPr/>
        <p:txBody>
          <a:bodyPr/>
          <a:lstStyle/>
          <a:p>
            <a:pPr>
              <a:defRPr/>
            </a:pPr>
            <a:endParaRPr lang="es-ES" altLang="ru-RU"/>
          </a:p>
        </p:txBody>
      </p:sp>
      <p:sp>
        <p:nvSpPr>
          <p:cNvPr id="27" name="Номер слайда 26"/>
          <p:cNvSpPr>
            <a:spLocks noGrp="1"/>
          </p:cNvSpPr>
          <p:nvPr>
            <p:ph type="sldNum" sz="quarter" idx="12"/>
          </p:nvPr>
        </p:nvSpPr>
        <p:spPr/>
        <p:txBody>
          <a:bodyPr/>
          <a:lstStyle/>
          <a:p>
            <a:pPr>
              <a:defRPr/>
            </a:pPr>
            <a:fld id="{85273DDD-CC69-4B10-9673-AE6D540FD91E}" type="slidenum">
              <a:rPr lang="es-ES" altLang="ru-RU" smtClean="0"/>
              <a:pPr>
                <a:defRPr/>
              </a:pPr>
              <a:t>‹#›</a:t>
            </a:fld>
            <a:endParaRPr lang="es-ES" alt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endParaRPr lang="es-ES" altLang="ru-RU"/>
          </a:p>
        </p:txBody>
      </p:sp>
      <p:sp>
        <p:nvSpPr>
          <p:cNvPr id="5" name="Нижний колонтитул 4"/>
          <p:cNvSpPr>
            <a:spLocks noGrp="1"/>
          </p:cNvSpPr>
          <p:nvPr>
            <p:ph type="ftr" sz="quarter" idx="11"/>
          </p:nvPr>
        </p:nvSpPr>
        <p:spPr/>
        <p:txBody>
          <a:bodyPr/>
          <a:lstStyle/>
          <a:p>
            <a:pPr>
              <a:defRPr/>
            </a:pPr>
            <a:endParaRPr lang="es-ES" altLang="ru-RU"/>
          </a:p>
        </p:txBody>
      </p:sp>
      <p:sp>
        <p:nvSpPr>
          <p:cNvPr id="6" name="Номер слайда 5"/>
          <p:cNvSpPr>
            <a:spLocks noGrp="1"/>
          </p:cNvSpPr>
          <p:nvPr>
            <p:ph type="sldNum" sz="quarter" idx="12"/>
          </p:nvPr>
        </p:nvSpPr>
        <p:spPr/>
        <p:txBody>
          <a:bodyPr/>
          <a:lstStyle/>
          <a:p>
            <a:pPr>
              <a:defRPr/>
            </a:pPr>
            <a:fld id="{785D3C29-EBA6-4644-AA3C-74B033010DA6}" type="slidenum">
              <a:rPr lang="es-ES" altLang="ru-RU" smtClean="0"/>
              <a:pPr>
                <a:defRPr/>
              </a:pPr>
              <a:t>‹#›</a:t>
            </a:fld>
            <a:endParaRPr lang="es-ES" alt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endParaRPr lang="es-ES" altLang="ru-RU"/>
          </a:p>
        </p:txBody>
      </p:sp>
      <p:sp>
        <p:nvSpPr>
          <p:cNvPr id="5" name="Нижний колонтитул 4"/>
          <p:cNvSpPr>
            <a:spLocks noGrp="1"/>
          </p:cNvSpPr>
          <p:nvPr>
            <p:ph type="ftr" sz="quarter" idx="11"/>
          </p:nvPr>
        </p:nvSpPr>
        <p:spPr/>
        <p:txBody>
          <a:bodyPr/>
          <a:lstStyle/>
          <a:p>
            <a:pPr>
              <a:defRPr/>
            </a:pPr>
            <a:endParaRPr lang="es-ES" altLang="ru-RU"/>
          </a:p>
        </p:txBody>
      </p:sp>
      <p:sp>
        <p:nvSpPr>
          <p:cNvPr id="6" name="Номер слайда 5"/>
          <p:cNvSpPr>
            <a:spLocks noGrp="1"/>
          </p:cNvSpPr>
          <p:nvPr>
            <p:ph type="sldNum" sz="quarter" idx="12"/>
          </p:nvPr>
        </p:nvSpPr>
        <p:spPr/>
        <p:txBody>
          <a:bodyPr/>
          <a:lstStyle/>
          <a:p>
            <a:pPr>
              <a:defRPr/>
            </a:pPr>
            <a:fld id="{C90D835B-7E6C-4842-A4E0-98CBFE2F72C9}" type="slidenum">
              <a:rPr lang="es-ES" altLang="ru-RU" smtClean="0"/>
              <a:pPr>
                <a:defRPr/>
              </a:pPr>
              <a:t>‹#›</a:t>
            </a:fld>
            <a:endParaRPr lang="es-ES" alt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endParaRPr lang="es-ES" altLang="ru-RU"/>
          </a:p>
        </p:txBody>
      </p:sp>
      <p:sp>
        <p:nvSpPr>
          <p:cNvPr id="5" name="Нижний колонтитул 4"/>
          <p:cNvSpPr>
            <a:spLocks noGrp="1"/>
          </p:cNvSpPr>
          <p:nvPr>
            <p:ph type="ftr" sz="quarter" idx="11"/>
          </p:nvPr>
        </p:nvSpPr>
        <p:spPr/>
        <p:txBody>
          <a:bodyPr/>
          <a:lstStyle/>
          <a:p>
            <a:pPr>
              <a:defRPr/>
            </a:pPr>
            <a:endParaRPr lang="es-ES" altLang="ru-RU"/>
          </a:p>
        </p:txBody>
      </p:sp>
      <p:sp>
        <p:nvSpPr>
          <p:cNvPr id="6" name="Номер слайда 5"/>
          <p:cNvSpPr>
            <a:spLocks noGrp="1"/>
          </p:cNvSpPr>
          <p:nvPr>
            <p:ph type="sldNum" sz="quarter" idx="12"/>
          </p:nvPr>
        </p:nvSpPr>
        <p:spPr/>
        <p:txBody>
          <a:bodyPr/>
          <a:lstStyle/>
          <a:p>
            <a:pPr>
              <a:defRPr/>
            </a:pPr>
            <a:fld id="{E6FA55D0-58B0-4B60-B68B-76BEDF01197F}" type="slidenum">
              <a:rPr lang="es-ES" altLang="ru-RU" smtClean="0"/>
              <a:pPr>
                <a:defRPr/>
              </a:pPr>
              <a:t>‹#›</a:t>
            </a:fld>
            <a:endParaRPr lang="es-ES" alt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pPr>
              <a:defRPr/>
            </a:pPr>
            <a:endParaRPr lang="es-ES" altLang="ru-RU"/>
          </a:p>
        </p:txBody>
      </p:sp>
      <p:sp>
        <p:nvSpPr>
          <p:cNvPr id="5" name="Нижний колонтитул 4"/>
          <p:cNvSpPr>
            <a:spLocks noGrp="1"/>
          </p:cNvSpPr>
          <p:nvPr>
            <p:ph type="ftr" sz="quarter" idx="11"/>
          </p:nvPr>
        </p:nvSpPr>
        <p:spPr/>
        <p:txBody>
          <a:bodyPr/>
          <a:lstStyle/>
          <a:p>
            <a:pPr>
              <a:defRPr/>
            </a:pPr>
            <a:endParaRPr lang="es-ES" altLang="ru-RU"/>
          </a:p>
        </p:txBody>
      </p:sp>
      <p:sp>
        <p:nvSpPr>
          <p:cNvPr id="6" name="Номер слайда 5"/>
          <p:cNvSpPr>
            <a:spLocks noGrp="1"/>
          </p:cNvSpPr>
          <p:nvPr>
            <p:ph type="sldNum" sz="quarter" idx="12"/>
          </p:nvPr>
        </p:nvSpPr>
        <p:spPr/>
        <p:txBody>
          <a:bodyPr/>
          <a:lstStyle/>
          <a:p>
            <a:pPr>
              <a:defRPr/>
            </a:pPr>
            <a:fld id="{6B619390-AD12-4D55-927D-F278E078000C}" type="slidenum">
              <a:rPr lang="es-ES" altLang="ru-RU" smtClean="0"/>
              <a:pPr>
                <a:defRPr/>
              </a:pPr>
              <a:t>‹#›</a:t>
            </a:fld>
            <a:endParaRPr lang="es-ES" alt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endParaRPr lang="es-ES" altLang="ru-RU"/>
          </a:p>
        </p:txBody>
      </p:sp>
      <p:sp>
        <p:nvSpPr>
          <p:cNvPr id="6" name="Нижний колонтитул 5"/>
          <p:cNvSpPr>
            <a:spLocks noGrp="1"/>
          </p:cNvSpPr>
          <p:nvPr>
            <p:ph type="ftr" sz="quarter" idx="11"/>
          </p:nvPr>
        </p:nvSpPr>
        <p:spPr/>
        <p:txBody>
          <a:bodyPr/>
          <a:lstStyle/>
          <a:p>
            <a:pPr>
              <a:defRPr/>
            </a:pPr>
            <a:endParaRPr lang="es-ES" altLang="ru-RU"/>
          </a:p>
        </p:txBody>
      </p:sp>
      <p:sp>
        <p:nvSpPr>
          <p:cNvPr id="7" name="Номер слайда 6"/>
          <p:cNvSpPr>
            <a:spLocks noGrp="1"/>
          </p:cNvSpPr>
          <p:nvPr>
            <p:ph type="sldNum" sz="quarter" idx="12"/>
          </p:nvPr>
        </p:nvSpPr>
        <p:spPr/>
        <p:txBody>
          <a:bodyPr/>
          <a:lstStyle/>
          <a:p>
            <a:pPr>
              <a:defRPr/>
            </a:pPr>
            <a:fld id="{78B54ED0-D8E5-4A78-8B9B-1DEF85C987A1}" type="slidenum">
              <a:rPr lang="es-ES" altLang="ru-RU" smtClean="0"/>
              <a:pPr>
                <a:defRPr/>
              </a:pPr>
              <a:t>‹#›</a:t>
            </a:fld>
            <a:endParaRPr lang="es-ES" alt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pPr>
              <a:defRPr/>
            </a:pPr>
            <a:endParaRPr lang="es-ES" altLang="ru-RU"/>
          </a:p>
        </p:txBody>
      </p:sp>
      <p:sp>
        <p:nvSpPr>
          <p:cNvPr id="8" name="Нижний колонтитул 7"/>
          <p:cNvSpPr>
            <a:spLocks noGrp="1"/>
          </p:cNvSpPr>
          <p:nvPr>
            <p:ph type="ftr" sz="quarter" idx="11"/>
          </p:nvPr>
        </p:nvSpPr>
        <p:spPr/>
        <p:txBody>
          <a:bodyPr/>
          <a:lstStyle/>
          <a:p>
            <a:pPr>
              <a:defRPr/>
            </a:pPr>
            <a:endParaRPr lang="es-ES" altLang="ru-RU"/>
          </a:p>
        </p:txBody>
      </p:sp>
      <p:sp>
        <p:nvSpPr>
          <p:cNvPr id="9" name="Номер слайда 8"/>
          <p:cNvSpPr>
            <a:spLocks noGrp="1"/>
          </p:cNvSpPr>
          <p:nvPr>
            <p:ph type="sldNum" sz="quarter" idx="12"/>
          </p:nvPr>
        </p:nvSpPr>
        <p:spPr/>
        <p:txBody>
          <a:bodyPr/>
          <a:lstStyle/>
          <a:p>
            <a:pPr>
              <a:defRPr/>
            </a:pPr>
            <a:fld id="{8F4EE167-8E98-45B9-9D92-7E7FB555806F}" type="slidenum">
              <a:rPr lang="es-ES" altLang="ru-RU" smtClean="0"/>
              <a:pPr>
                <a:defRPr/>
              </a:pPr>
              <a:t>‹#›</a:t>
            </a:fld>
            <a:endParaRPr lang="es-ES" alt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pPr>
              <a:defRPr/>
            </a:pPr>
            <a:endParaRPr lang="es-ES" altLang="ru-RU"/>
          </a:p>
        </p:txBody>
      </p:sp>
      <p:sp>
        <p:nvSpPr>
          <p:cNvPr id="4" name="Нижний колонтитул 3"/>
          <p:cNvSpPr>
            <a:spLocks noGrp="1"/>
          </p:cNvSpPr>
          <p:nvPr>
            <p:ph type="ftr" sz="quarter" idx="11"/>
          </p:nvPr>
        </p:nvSpPr>
        <p:spPr/>
        <p:txBody>
          <a:bodyPr/>
          <a:lstStyle/>
          <a:p>
            <a:pPr>
              <a:defRPr/>
            </a:pPr>
            <a:endParaRPr lang="es-ES" altLang="ru-RU"/>
          </a:p>
        </p:txBody>
      </p:sp>
      <p:sp>
        <p:nvSpPr>
          <p:cNvPr id="5" name="Номер слайда 4"/>
          <p:cNvSpPr>
            <a:spLocks noGrp="1"/>
          </p:cNvSpPr>
          <p:nvPr>
            <p:ph type="sldNum" sz="quarter" idx="12"/>
          </p:nvPr>
        </p:nvSpPr>
        <p:spPr/>
        <p:txBody>
          <a:bodyPr/>
          <a:lstStyle/>
          <a:p>
            <a:pPr>
              <a:defRPr/>
            </a:pPr>
            <a:fld id="{46203C7D-74C5-4439-BDC0-69C72670EF33}" type="slidenum">
              <a:rPr lang="es-ES" altLang="ru-RU" smtClean="0"/>
              <a:pPr>
                <a:defRPr/>
              </a:pPr>
              <a:t>‹#›</a:t>
            </a:fld>
            <a:endParaRPr lang="es-ES" alt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es-ES" altLang="ru-RU"/>
          </a:p>
        </p:txBody>
      </p:sp>
      <p:sp>
        <p:nvSpPr>
          <p:cNvPr id="3" name="Нижний колонтитул 2"/>
          <p:cNvSpPr>
            <a:spLocks noGrp="1"/>
          </p:cNvSpPr>
          <p:nvPr>
            <p:ph type="ftr" sz="quarter" idx="11"/>
          </p:nvPr>
        </p:nvSpPr>
        <p:spPr/>
        <p:txBody>
          <a:bodyPr/>
          <a:lstStyle/>
          <a:p>
            <a:pPr>
              <a:defRPr/>
            </a:pPr>
            <a:endParaRPr lang="es-ES" altLang="ru-RU"/>
          </a:p>
        </p:txBody>
      </p:sp>
      <p:sp>
        <p:nvSpPr>
          <p:cNvPr id="4" name="Номер слайда 3"/>
          <p:cNvSpPr>
            <a:spLocks noGrp="1"/>
          </p:cNvSpPr>
          <p:nvPr>
            <p:ph type="sldNum" sz="quarter" idx="12"/>
          </p:nvPr>
        </p:nvSpPr>
        <p:spPr/>
        <p:txBody>
          <a:bodyPr/>
          <a:lstStyle/>
          <a:p>
            <a:pPr>
              <a:defRPr/>
            </a:pPr>
            <a:fld id="{D85EA7A3-B811-4B1C-9029-98CAC7C7DB27}" type="slidenum">
              <a:rPr lang="es-ES" altLang="ru-RU" smtClean="0"/>
              <a:pPr>
                <a:defRPr/>
              </a:pPr>
              <a:t>‹#›</a:t>
            </a:fld>
            <a:endParaRPr lang="es-ES" alt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endParaRPr lang="es-ES" altLang="ru-RU"/>
          </a:p>
        </p:txBody>
      </p:sp>
      <p:sp>
        <p:nvSpPr>
          <p:cNvPr id="6" name="Нижний колонтитул 5"/>
          <p:cNvSpPr>
            <a:spLocks noGrp="1"/>
          </p:cNvSpPr>
          <p:nvPr>
            <p:ph type="ftr" sz="quarter" idx="11"/>
          </p:nvPr>
        </p:nvSpPr>
        <p:spPr/>
        <p:txBody>
          <a:bodyPr/>
          <a:lstStyle/>
          <a:p>
            <a:pPr>
              <a:defRPr/>
            </a:pPr>
            <a:endParaRPr lang="es-ES" altLang="ru-RU"/>
          </a:p>
        </p:txBody>
      </p:sp>
      <p:sp>
        <p:nvSpPr>
          <p:cNvPr id="7" name="Номер слайда 6"/>
          <p:cNvSpPr>
            <a:spLocks noGrp="1"/>
          </p:cNvSpPr>
          <p:nvPr>
            <p:ph type="sldNum" sz="quarter" idx="12"/>
          </p:nvPr>
        </p:nvSpPr>
        <p:spPr/>
        <p:txBody>
          <a:bodyPr/>
          <a:lstStyle/>
          <a:p>
            <a:pPr>
              <a:defRPr/>
            </a:pPr>
            <a:fld id="{204A4B6B-F042-4E9A-A951-D4FD9FD58AAD}" type="slidenum">
              <a:rPr lang="es-ES" altLang="ru-RU" smtClean="0"/>
              <a:pPr>
                <a:defRPr/>
              </a:pPr>
              <a:t>‹#›</a:t>
            </a:fld>
            <a:endParaRPr lang="es-ES" alt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pPr>
              <a:defRPr/>
            </a:pPr>
            <a:endParaRPr lang="es-ES" altLang="ru-RU"/>
          </a:p>
        </p:txBody>
      </p:sp>
      <p:sp>
        <p:nvSpPr>
          <p:cNvPr id="6" name="Нижний колонтитул 5"/>
          <p:cNvSpPr>
            <a:spLocks noGrp="1"/>
          </p:cNvSpPr>
          <p:nvPr>
            <p:ph type="ftr" sz="quarter" idx="11"/>
          </p:nvPr>
        </p:nvSpPr>
        <p:spPr/>
        <p:txBody>
          <a:bodyPr/>
          <a:lstStyle/>
          <a:p>
            <a:pPr>
              <a:defRPr/>
            </a:pPr>
            <a:endParaRPr lang="es-ES" altLang="ru-RU"/>
          </a:p>
        </p:txBody>
      </p:sp>
      <p:sp>
        <p:nvSpPr>
          <p:cNvPr id="7" name="Номер слайда 6"/>
          <p:cNvSpPr>
            <a:spLocks noGrp="1"/>
          </p:cNvSpPr>
          <p:nvPr>
            <p:ph type="sldNum" sz="quarter" idx="12"/>
          </p:nvPr>
        </p:nvSpPr>
        <p:spPr>
          <a:xfrm>
            <a:off x="8077200" y="6356350"/>
            <a:ext cx="609600" cy="365125"/>
          </a:xfrm>
        </p:spPr>
        <p:txBody>
          <a:bodyPr/>
          <a:lstStyle/>
          <a:p>
            <a:pPr>
              <a:defRPr/>
            </a:pPr>
            <a:fld id="{C7B5E285-AAAB-423E-865B-A3AB88F9CD74}" type="slidenum">
              <a:rPr lang="es-ES" altLang="ru-RU" smtClean="0"/>
              <a:pPr>
                <a:defRPr/>
              </a:pPr>
              <a:t>‹#›</a:t>
            </a:fld>
            <a:endParaRPr lang="es-ES" alt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s-ES" alt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s-ES" alt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EB75EE7D-E872-4B7E-AC17-E5210D9269F7}" type="slidenum">
              <a:rPr lang="es-ES" altLang="ru-RU" smtClean="0"/>
              <a:pPr>
                <a:defRPr/>
              </a:pPr>
              <a:t>‹#›</a:t>
            </a:fld>
            <a:endParaRPr lang="es-ES" alt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26.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hyperlink" Target="http://ru.wikipedia.org/wiki/%D0%A1%D1%82%D0%B0%D1%80%D0%BE%D1%80%D1%83%D1%81%D1%81%D0%BA%D0%B8%D0%B9_%D1%80%D0%B0%D0%B9%D0%BE%D0%BD" TargetMode="External"/><Relationship Id="rId13" Type="http://schemas.openxmlformats.org/officeDocument/2006/relationships/hyperlink" Target="http://ru.wikipedia.org/wiki/%D0%9F%D1%81%D0%BA%D0%BE%D0%B2%D1%81%D0%BA%D0%B0%D1%8F_%D0%BE%D0%B1%D0%BB%D0%B0%D1%81%D1%82%D1%8C" TargetMode="External"/><Relationship Id="rId3" Type="http://schemas.openxmlformats.org/officeDocument/2006/relationships/image" Target="../media/image2.png"/><Relationship Id="rId7" Type="http://schemas.openxmlformats.org/officeDocument/2006/relationships/hyperlink" Target="http://ru.wikipedia.org/wiki/%D0%92%D0%BE%D0%BB%D0%BE%D1%82%D0%BE%D0%B2%D1%81%D0%BA%D0%B8%D0%B9_%D1%80%D0%B0%D0%B9%D0%BE%D0%BD" TargetMode="External"/><Relationship Id="rId12" Type="http://schemas.openxmlformats.org/officeDocument/2006/relationships/hyperlink" Target="http://ru.wikipedia.org/wiki/%D0%91%D0%B5%D0%B6%D0%B0%D0%BD%D0%B8%D1%86%D0%BA%D0%B8%D0%B9_%D1%80%D0%B0%D0%B9%D0%BE%D0%BD"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novgorod.allnw.ru/velikynovgorod" TargetMode="External"/><Relationship Id="rId11" Type="http://schemas.openxmlformats.org/officeDocument/2006/relationships/hyperlink" Target="http://ru.wikipedia.org/wiki/%D0%94%D0%B5%D0%B4%D0%BE%D0%B2%D0%B8%D1%87%D1%81%D0%BA%D0%B8%D0%B9_%D1%80%D0%B0%D0%B9%D0%BE%D0%BD" TargetMode="External"/><Relationship Id="rId5" Type="http://schemas.openxmlformats.org/officeDocument/2006/relationships/image" Target="../media/image5.png"/><Relationship Id="rId10" Type="http://schemas.openxmlformats.org/officeDocument/2006/relationships/hyperlink" Target="http://ru.wikipedia.org/wiki/%D0%A5%D0%BE%D0%BB%D0%BC%D1%81%D0%BA%D0%B8%D0%B9_%D1%80%D0%B0%D0%B9%D0%BE%D0%BD_%D0%9D%D0%BE%D0%B2%D0%B3%D0%BE%D1%80%D0%BE%D0%B4%D1%81%D0%BA%D0%BE%D0%B9_%D0%BE%D0%B1%D0%BB%D0%B0%D1%81%D1%82%D0%B8" TargetMode="External"/><Relationship Id="rId4" Type="http://schemas.openxmlformats.org/officeDocument/2006/relationships/image" Target="../media/image7.jpeg"/><Relationship Id="rId9" Type="http://schemas.openxmlformats.org/officeDocument/2006/relationships/hyperlink" Target="http://ru.wikipedia.org/wiki/%D0%9C%D0%B0%D1%80%D1%91%D0%B2%D1%81%D0%BA%D0%B8%D0%B9_%D1%80%D0%B0%D0%B9%D0%BE%D0%BD" TargetMode="External"/><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357290" y="3214686"/>
            <a:ext cx="7200800" cy="280076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4400" b="1" spc="50" dirty="0" smtClean="0">
                <a:ln w="11430"/>
                <a:solidFill>
                  <a:schemeClr val="bg2">
                    <a:lumMod val="50000"/>
                  </a:schemeClr>
                </a:solidFill>
                <a:effectLst>
                  <a:outerShdw blurRad="76200" dist="50800" dir="5400000" algn="tl" rotWithShape="0">
                    <a:srgbClr val="000000">
                      <a:alpha val="65000"/>
                    </a:srgbClr>
                  </a:outerShdw>
                </a:effectLst>
                <a:cs typeface="+mn-cs"/>
              </a:rPr>
              <a:t>И</a:t>
            </a:r>
            <a:r>
              <a:rPr lang="ru-RU" sz="4400" b="1" spc="50" dirty="0" smtClean="0">
                <a:ln w="11430"/>
                <a:solidFill>
                  <a:schemeClr val="bg2">
                    <a:lumMod val="50000"/>
                  </a:schemeClr>
                </a:solidFill>
                <a:effectLst>
                  <a:outerShdw blurRad="76200" dist="50800" dir="5400000" algn="tl" rotWithShape="0">
                    <a:srgbClr val="000000">
                      <a:alpha val="65000"/>
                    </a:srgbClr>
                  </a:outerShdw>
                </a:effectLst>
                <a:cs typeface="+mn-cs"/>
              </a:rPr>
              <a:t>Н</a:t>
            </a:r>
            <a:r>
              <a:rPr lang="ru-RU" sz="4400" b="1" spc="50" dirty="0" smtClean="0">
                <a:ln w="11430"/>
                <a:solidFill>
                  <a:schemeClr val="bg2">
                    <a:lumMod val="50000"/>
                  </a:schemeClr>
                </a:solidFill>
                <a:effectLst>
                  <a:outerShdw blurRad="76200" dist="50800" dir="5400000" algn="tl" rotWithShape="0">
                    <a:srgbClr val="000000">
                      <a:alpha val="65000"/>
                    </a:srgbClr>
                  </a:outerShdw>
                </a:effectLst>
                <a:cs typeface="+mn-cs"/>
              </a:rPr>
              <a:t>ВЕСТИЦИОННЫЙ </a:t>
            </a:r>
            <a:r>
              <a:rPr lang="ru-RU" sz="4400" b="1" spc="50" dirty="0" smtClean="0">
                <a:ln w="11430"/>
                <a:solidFill>
                  <a:schemeClr val="bg2">
                    <a:lumMod val="50000"/>
                  </a:schemeClr>
                </a:solidFill>
                <a:effectLst>
                  <a:outerShdw blurRad="76200" dist="50800" dir="5400000" algn="tl" rotWithShape="0">
                    <a:srgbClr val="000000">
                      <a:alpha val="65000"/>
                    </a:srgbClr>
                  </a:outerShdw>
                </a:effectLst>
                <a:cs typeface="+mn-cs"/>
              </a:rPr>
              <a:t>ПАСПОРТ</a:t>
            </a:r>
          </a:p>
          <a:p>
            <a:pPr algn="ctr">
              <a:defRPr/>
            </a:pPr>
            <a:r>
              <a:rPr lang="ru-RU" sz="4400" b="1" spc="50" dirty="0" smtClean="0">
                <a:ln w="11430"/>
                <a:solidFill>
                  <a:schemeClr val="bg2">
                    <a:lumMod val="50000"/>
                  </a:schemeClr>
                </a:solidFill>
                <a:effectLst>
                  <a:outerShdw blurRad="76200" dist="50800" dir="5400000" algn="tl" rotWithShape="0">
                    <a:srgbClr val="000000">
                      <a:alpha val="65000"/>
                    </a:srgbClr>
                  </a:outerShdw>
                </a:effectLst>
                <a:cs typeface="+mn-cs"/>
              </a:rPr>
              <a:t>Поддорский муниципальный район</a:t>
            </a:r>
            <a:endParaRPr lang="ru-RU" sz="4400" b="1" spc="50" dirty="0">
              <a:ln w="11430"/>
              <a:solidFill>
                <a:schemeClr val="bg2">
                  <a:lumMod val="50000"/>
                </a:schemeClr>
              </a:solidFill>
              <a:effectLst>
                <a:outerShdw blurRad="76200" dist="50800" dir="5400000" algn="tl" rotWithShape="0">
                  <a:srgbClr val="000000">
                    <a:alpha val="65000"/>
                  </a:srgbClr>
                </a:outerShdw>
              </a:effectLst>
              <a:cs typeface="+mn-cs"/>
            </a:endParaRPr>
          </a:p>
        </p:txBody>
      </p:sp>
      <p:sp>
        <p:nvSpPr>
          <p:cNvPr id="5" name="TextBox 4"/>
          <p:cNvSpPr txBox="1"/>
          <p:nvPr/>
        </p:nvSpPr>
        <p:spPr>
          <a:xfrm rot="16200000">
            <a:off x="-3192916" y="3198165"/>
            <a:ext cx="6858002" cy="461665"/>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sz="2400" b="1" spc="50" dirty="0" smtClean="0">
                <a:ln w="11430"/>
                <a:solidFill>
                  <a:schemeClr val="bg2">
                    <a:lumMod val="50000"/>
                  </a:schemeClr>
                </a:solidFill>
                <a:effectLst>
                  <a:outerShdw blurRad="76200" dist="50800" dir="5400000" algn="tl" rotWithShape="0">
                    <a:srgbClr val="000000">
                      <a:alpha val="65000"/>
                    </a:srgbClr>
                  </a:outerShdw>
                </a:effectLst>
                <a:cs typeface="+mn-cs"/>
              </a:rPr>
              <a:t>Поддорский муниципальный район</a:t>
            </a:r>
            <a:endParaRPr lang="ru-RU" sz="2400" b="1" spc="50" dirty="0">
              <a:ln w="11430"/>
              <a:solidFill>
                <a:schemeClr val="bg2">
                  <a:lumMod val="50000"/>
                </a:schemeClr>
              </a:solidFill>
              <a:effectLst>
                <a:outerShdw blurRad="76200" dist="50800" dir="5400000" algn="tl" rotWithShape="0">
                  <a:srgbClr val="000000">
                    <a:alpha val="65000"/>
                  </a:srgbClr>
                </a:outerShdw>
              </a:effectLst>
              <a:cs typeface="+mn-cs"/>
            </a:endParaRPr>
          </a:p>
        </p:txBody>
      </p:sp>
      <p:pic>
        <p:nvPicPr>
          <p:cNvPr id="1026" name="Picture 2" descr="1212"/>
          <p:cNvPicPr>
            <a:picLocks noChangeAspect="1" noChangeArrowheads="1"/>
          </p:cNvPicPr>
          <p:nvPr/>
        </p:nvPicPr>
        <p:blipFill>
          <a:blip r:embed="rId2" cstate="print"/>
          <a:srcRect t="22363" b="10127"/>
          <a:stretch>
            <a:fillRect/>
          </a:stretch>
        </p:blipFill>
        <p:spPr bwMode="auto">
          <a:xfrm>
            <a:off x="4143372" y="1000108"/>
            <a:ext cx="1585575" cy="2000264"/>
          </a:xfrm>
          <a:prstGeom prst="rect">
            <a:avLst/>
          </a:prstGeom>
          <a:noFill/>
          <a:ln w="9525">
            <a:noFill/>
            <a:miter lim="800000"/>
            <a:headEnd/>
            <a:tailEnd/>
          </a:ln>
        </p:spPr>
      </p:pic>
      <p:pic>
        <p:nvPicPr>
          <p:cNvPr id="6" name="Picture 2" descr="1212"/>
          <p:cNvPicPr>
            <a:picLocks noChangeAspect="1" noChangeArrowheads="1"/>
          </p:cNvPicPr>
          <p:nvPr/>
        </p:nvPicPr>
        <p:blipFill>
          <a:blip r:embed="rId2" cstate="print"/>
          <a:srcRect t="22363" b="10127"/>
          <a:stretch>
            <a:fillRect/>
          </a:stretch>
        </p:blipFill>
        <p:spPr bwMode="auto">
          <a:xfrm>
            <a:off x="0" y="71414"/>
            <a:ext cx="469582" cy="589275"/>
          </a:xfrm>
          <a:prstGeom prst="rect">
            <a:avLst/>
          </a:prstGeom>
          <a:noFill/>
          <a:ln w="9525">
            <a:noFill/>
            <a:miter lim="800000"/>
            <a:headEnd/>
            <a:tailEnd/>
          </a:ln>
          <a:effectLst>
            <a:reflection blurRad="6350" stA="50000" endA="300" endPos="38500" dist="50800" dir="5400000" sy="-100000" algn="bl" rotWithShape="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3192916" y="3198165"/>
            <a:ext cx="6858002" cy="461665"/>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sz="2400" b="1" spc="50" dirty="0" smtClean="0">
                <a:ln w="11430"/>
                <a:solidFill>
                  <a:schemeClr val="bg2">
                    <a:lumMod val="50000"/>
                  </a:schemeClr>
                </a:solidFill>
                <a:effectLst>
                  <a:outerShdw blurRad="76200" dist="50800" dir="5400000" algn="tl" rotWithShape="0">
                    <a:srgbClr val="000000">
                      <a:alpha val="65000"/>
                    </a:srgbClr>
                  </a:outerShdw>
                </a:effectLst>
              </a:rPr>
              <a:t>Поддорский муниципальный район</a:t>
            </a:r>
            <a:endParaRPr lang="ru-RU" sz="2400" b="1" spc="50" dirty="0">
              <a:ln w="11430"/>
              <a:solidFill>
                <a:schemeClr val="bg2">
                  <a:lumMod val="50000"/>
                </a:schemeClr>
              </a:solidFill>
              <a:effectLst>
                <a:outerShdw blurRad="76200" dist="50800" dir="5400000" algn="tl" rotWithShape="0">
                  <a:srgbClr val="000000">
                    <a:alpha val="65000"/>
                  </a:srgbClr>
                </a:outerShdw>
              </a:effectLst>
            </a:endParaRPr>
          </a:p>
        </p:txBody>
      </p:sp>
      <p:pic>
        <p:nvPicPr>
          <p:cNvPr id="9" name="Picture 2" descr="1212"/>
          <p:cNvPicPr>
            <a:picLocks noChangeAspect="1" noChangeArrowheads="1"/>
          </p:cNvPicPr>
          <p:nvPr/>
        </p:nvPicPr>
        <p:blipFill>
          <a:blip r:embed="rId3" cstate="print"/>
          <a:srcRect t="22363" b="10127"/>
          <a:stretch>
            <a:fillRect/>
          </a:stretch>
        </p:blipFill>
        <p:spPr bwMode="auto">
          <a:xfrm>
            <a:off x="0" y="71414"/>
            <a:ext cx="469582" cy="589275"/>
          </a:xfrm>
          <a:prstGeom prst="rect">
            <a:avLst/>
          </a:prstGeom>
          <a:noFill/>
          <a:ln w="9525">
            <a:noFill/>
            <a:miter lim="800000"/>
            <a:headEnd/>
            <a:tailEnd/>
          </a:ln>
          <a:effectLst>
            <a:reflection blurRad="6350" stA="50000" endA="300" endPos="38500" dist="50800" dir="5400000" sy="-100000" algn="bl" rotWithShape="0"/>
          </a:effectLst>
        </p:spPr>
      </p:pic>
      <p:pic>
        <p:nvPicPr>
          <p:cNvPr id="10" name="Рисунок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2275" y="0"/>
            <a:ext cx="5797917" cy="4005064"/>
          </a:xfrm>
          <a:prstGeom prst="rect">
            <a:avLst/>
          </a:prstGeom>
        </p:spPr>
      </p:pic>
      <p:pic>
        <p:nvPicPr>
          <p:cNvPr id="13" name="Picture 2"/>
          <p:cNvPicPr/>
          <p:nvPr/>
        </p:nvPicPr>
        <p:blipFill>
          <a:blip r:embed="rId5" cstate="print"/>
          <a:srcRect l="2595" t="6225" r="3327"/>
          <a:stretch/>
        </p:blipFill>
        <p:spPr>
          <a:xfrm>
            <a:off x="6300192" y="45316"/>
            <a:ext cx="2811115" cy="6857999"/>
          </a:xfrm>
          <a:prstGeom prst="rect">
            <a:avLst/>
          </a:prstGeom>
          <a:ln>
            <a:noFill/>
          </a:ln>
        </p:spPr>
      </p:pic>
      <p:sp>
        <p:nvSpPr>
          <p:cNvPr id="12" name="Прямоугольник 11"/>
          <p:cNvSpPr/>
          <p:nvPr/>
        </p:nvSpPr>
        <p:spPr>
          <a:xfrm>
            <a:off x="6423531" y="101454"/>
            <a:ext cx="2540957" cy="6093976"/>
          </a:xfrm>
          <a:prstGeom prst="rect">
            <a:avLst/>
          </a:prstGeom>
        </p:spPr>
        <p:txBody>
          <a:bodyPr wrap="square">
            <a:spAutoFit/>
          </a:bodyPr>
          <a:lstStyle/>
          <a:p>
            <a:pPr marR="90170" indent="381635" algn="just">
              <a:spcAft>
                <a:spcPts val="0"/>
              </a:spcAft>
            </a:pPr>
            <a:r>
              <a:rPr lang="ru-RU" b="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Культурная сфера, физическая культура и спорт. </a:t>
            </a:r>
            <a:endParaRPr lang="ru-RU" b="1" dirty="0" smtClean="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endParaRPr>
          </a:p>
          <a:p>
            <a:pPr marR="90170" indent="381635" algn="just">
              <a:spcAft>
                <a:spcPts val="0"/>
              </a:spcAft>
            </a:pPr>
            <a:endParaRPr lang="ru-RU" b="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endParaRPr>
          </a:p>
          <a:p>
            <a:pPr marR="90170" indent="381635" algn="just">
              <a:spcAft>
                <a:spcPts val="0"/>
              </a:spcAft>
            </a:pPr>
            <a:endParaRPr lang="ru-RU" b="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endParaRPr>
          </a:p>
          <a:p>
            <a:pPr indent="449580" algn="just">
              <a:spcAft>
                <a:spcPts val="0"/>
              </a:spcAft>
            </a:pPr>
            <a:r>
              <a:rPr lang="ru-RU" sz="1500" b="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На территории муниципального района полномочия в сфере культуры осуществляются 23 учреждениями культуры (10 – библиотек, 12 – культурно-досуговых учреждений, 1 – детская музыкальная школа).</a:t>
            </a:r>
          </a:p>
          <a:p>
            <a:pPr indent="449580" algn="just">
              <a:spcAft>
                <a:spcPts val="0"/>
              </a:spcAft>
            </a:pPr>
            <a:r>
              <a:rPr lang="ru-RU" sz="1500" b="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Муниципальное бюджетное учреждение Поддорского муниципального района « Центр физической культуры и спорта «лидер</a:t>
            </a:r>
            <a:r>
              <a:rPr lang="ru-RU" sz="1500" b="1" dirty="0" smtClean="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a:t>
            </a:r>
          </a:p>
          <a:p>
            <a:pPr indent="449580" algn="just">
              <a:spcAft>
                <a:spcPts val="0"/>
              </a:spcAft>
            </a:pPr>
            <a:endParaRPr lang="ru-RU" sz="1500"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endParaRPr>
          </a:p>
          <a:p>
            <a:pPr indent="449580" algn="just">
              <a:spcAft>
                <a:spcPts val="0"/>
              </a:spcAft>
            </a:pPr>
            <a:endParaRPr lang="ru-RU" sz="1500" b="1" dirty="0" smtClean="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endParaRPr>
          </a:p>
          <a:p>
            <a:pPr indent="449580" algn="just">
              <a:spcAft>
                <a:spcPts val="0"/>
              </a:spcAft>
            </a:pPr>
            <a:endParaRPr lang="ru-RU" sz="1500"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Рисунок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6918" y="3861049"/>
            <a:ext cx="5865967" cy="2996950"/>
          </a:xfrm>
          <a:prstGeom prst="rect">
            <a:avLst/>
          </a:prstGeom>
        </p:spPr>
      </p:pic>
    </p:spTree>
    <p:extLst>
      <p:ext uri="{BB962C8B-B14F-4D97-AF65-F5344CB8AC3E}">
        <p14:creationId xmlns:p14="http://schemas.microsoft.com/office/powerpoint/2010/main" xmlns="" val="25237054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3192916" y="3198165"/>
            <a:ext cx="6858002" cy="461665"/>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sz="2400" b="1" spc="50" dirty="0" smtClean="0">
                <a:ln w="11430"/>
                <a:solidFill>
                  <a:schemeClr val="bg2">
                    <a:lumMod val="50000"/>
                  </a:schemeClr>
                </a:solidFill>
                <a:effectLst>
                  <a:outerShdw blurRad="76200" dist="50800" dir="5400000" algn="tl" rotWithShape="0">
                    <a:srgbClr val="000000">
                      <a:alpha val="65000"/>
                    </a:srgbClr>
                  </a:outerShdw>
                </a:effectLst>
              </a:rPr>
              <a:t>Поддорский муниципальный район</a:t>
            </a:r>
            <a:endParaRPr lang="ru-RU" sz="2400" b="1" spc="50" dirty="0">
              <a:ln w="11430"/>
              <a:solidFill>
                <a:schemeClr val="bg2">
                  <a:lumMod val="50000"/>
                </a:schemeClr>
              </a:solidFill>
              <a:effectLst>
                <a:outerShdw blurRad="76200" dist="50800" dir="5400000" algn="tl" rotWithShape="0">
                  <a:srgbClr val="000000">
                    <a:alpha val="65000"/>
                  </a:srgbClr>
                </a:outerShdw>
              </a:effectLst>
            </a:endParaRPr>
          </a:p>
        </p:txBody>
      </p:sp>
      <p:pic>
        <p:nvPicPr>
          <p:cNvPr id="9" name="Picture 2" descr="1212"/>
          <p:cNvPicPr>
            <a:picLocks noChangeAspect="1" noChangeArrowheads="1"/>
          </p:cNvPicPr>
          <p:nvPr/>
        </p:nvPicPr>
        <p:blipFill>
          <a:blip r:embed="rId3" cstate="print"/>
          <a:srcRect t="22363" b="10127"/>
          <a:stretch>
            <a:fillRect/>
          </a:stretch>
        </p:blipFill>
        <p:spPr bwMode="auto">
          <a:xfrm>
            <a:off x="0" y="71414"/>
            <a:ext cx="469582" cy="589275"/>
          </a:xfrm>
          <a:prstGeom prst="rect">
            <a:avLst/>
          </a:prstGeom>
          <a:noFill/>
          <a:ln w="9525">
            <a:noFill/>
            <a:miter lim="800000"/>
            <a:headEnd/>
            <a:tailEnd/>
          </a:ln>
          <a:effectLst>
            <a:reflection blurRad="6350" stA="50000" endA="300" endPos="38500" dist="50800" dir="5400000" sy="-100000" algn="bl" rotWithShape="0"/>
          </a:effectLst>
        </p:spPr>
      </p:pic>
      <p:pic>
        <p:nvPicPr>
          <p:cNvPr id="13" name="Picture 2"/>
          <p:cNvPicPr/>
          <p:nvPr/>
        </p:nvPicPr>
        <p:blipFill>
          <a:blip r:embed="rId4" cstate="print"/>
          <a:srcRect l="2595" t="6225" r="3327"/>
          <a:stretch/>
        </p:blipFill>
        <p:spPr>
          <a:xfrm>
            <a:off x="6300192" y="45316"/>
            <a:ext cx="2811115" cy="6857999"/>
          </a:xfrm>
          <a:prstGeom prst="rect">
            <a:avLst/>
          </a:prstGeom>
          <a:ln>
            <a:noFill/>
          </a:ln>
        </p:spPr>
      </p:pic>
      <p:sp>
        <p:nvSpPr>
          <p:cNvPr id="12" name="Прямоугольник 11"/>
          <p:cNvSpPr/>
          <p:nvPr/>
        </p:nvSpPr>
        <p:spPr>
          <a:xfrm>
            <a:off x="6423531" y="101454"/>
            <a:ext cx="2540957" cy="5262979"/>
          </a:xfrm>
          <a:prstGeom prst="rect">
            <a:avLst/>
          </a:prstGeom>
        </p:spPr>
        <p:txBody>
          <a:bodyPr wrap="square">
            <a:spAutoFit/>
          </a:bodyPr>
          <a:lstStyle/>
          <a:p>
            <a:r>
              <a:rPr lang="ru-RU" b="1" dirty="0" smtClean="0">
                <a:solidFill>
                  <a:schemeClr val="accent4">
                    <a:lumMod val="60000"/>
                    <a:lumOff val="40000"/>
                  </a:schemeClr>
                </a:solidFill>
              </a:rPr>
              <a:t>Экономический потенциал</a:t>
            </a:r>
          </a:p>
          <a:p>
            <a:endParaRPr lang="ru-RU" sz="1500" dirty="0">
              <a:solidFill>
                <a:schemeClr val="accent4">
                  <a:lumMod val="60000"/>
                  <a:lumOff val="40000"/>
                </a:schemeClr>
              </a:solidFill>
            </a:endParaRPr>
          </a:p>
          <a:p>
            <a:pPr algn="just"/>
            <a:r>
              <a:rPr lang="ru-RU" sz="1500" b="1" dirty="0" smtClean="0">
                <a:solidFill>
                  <a:schemeClr val="accent4">
                    <a:lumMod val="60000"/>
                    <a:lumOff val="40000"/>
                  </a:schemeClr>
                </a:solidFill>
              </a:rPr>
              <a:t>Основу </a:t>
            </a:r>
            <a:r>
              <a:rPr lang="ru-RU" sz="1500" b="1" dirty="0">
                <a:solidFill>
                  <a:schemeClr val="accent4">
                    <a:lumMod val="60000"/>
                    <a:lumOff val="40000"/>
                  </a:schemeClr>
                </a:solidFill>
              </a:rPr>
              <a:t>экономического потенциала Поддорского муниципального района составляют: промышленность, сельское хозяйство, розничная торговля.</a:t>
            </a:r>
          </a:p>
          <a:p>
            <a:pPr algn="just"/>
            <a:r>
              <a:rPr lang="ru-RU" sz="1500" b="1" dirty="0">
                <a:solidFill>
                  <a:schemeClr val="accent4">
                    <a:lumMod val="60000"/>
                    <a:lumOff val="40000"/>
                  </a:schemeClr>
                </a:solidFill>
              </a:rPr>
              <a:t>На территории района по состоянию на 1 января 2017 года зарегистрировано 81  предприятие и организация и 56 индивидуальных предпринимателей. </a:t>
            </a:r>
          </a:p>
          <a:p>
            <a:pPr indent="449580" algn="just">
              <a:spcAft>
                <a:spcPts val="0"/>
              </a:spcAft>
            </a:pPr>
            <a:endParaRPr lang="ru-RU" sz="1500"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endParaRPr>
          </a:p>
          <a:p>
            <a:pPr indent="449580" algn="just">
              <a:spcAft>
                <a:spcPts val="0"/>
              </a:spcAft>
            </a:pPr>
            <a:endParaRPr lang="ru-RU" sz="1500" b="1" dirty="0" smtClean="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endParaRPr>
          </a:p>
          <a:p>
            <a:pPr indent="449580" algn="just">
              <a:spcAft>
                <a:spcPts val="0"/>
              </a:spcAft>
            </a:pPr>
            <a:endParaRPr lang="ru-RU" sz="1500"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 name="Рисунок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87734" y="0"/>
            <a:ext cx="5809794" cy="3717032"/>
          </a:xfrm>
          <a:prstGeom prst="rect">
            <a:avLst/>
          </a:prstGeom>
        </p:spPr>
      </p:pic>
      <p:pic>
        <p:nvPicPr>
          <p:cNvPr id="3" name="Рисунок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87734" y="3717031"/>
            <a:ext cx="5809794" cy="3140967"/>
          </a:xfrm>
          <a:prstGeom prst="rect">
            <a:avLst/>
          </a:prstGeom>
        </p:spPr>
      </p:pic>
    </p:spTree>
    <p:extLst>
      <p:ext uri="{BB962C8B-B14F-4D97-AF65-F5344CB8AC3E}">
        <p14:creationId xmlns:p14="http://schemas.microsoft.com/office/powerpoint/2010/main" xmlns="" val="24065385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3192916" y="3198165"/>
            <a:ext cx="6858002" cy="461665"/>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sz="2400" b="1" spc="50" dirty="0" smtClean="0">
                <a:ln w="11430"/>
                <a:solidFill>
                  <a:schemeClr val="bg2">
                    <a:lumMod val="50000"/>
                  </a:schemeClr>
                </a:solidFill>
                <a:effectLst>
                  <a:outerShdw blurRad="76200" dist="50800" dir="5400000" algn="tl" rotWithShape="0">
                    <a:srgbClr val="000000">
                      <a:alpha val="65000"/>
                    </a:srgbClr>
                  </a:outerShdw>
                </a:effectLst>
              </a:rPr>
              <a:t>Поддорский муниципальный район</a:t>
            </a:r>
            <a:endParaRPr lang="ru-RU" sz="2400" b="1" spc="50" dirty="0">
              <a:ln w="11430"/>
              <a:solidFill>
                <a:schemeClr val="bg2">
                  <a:lumMod val="50000"/>
                </a:schemeClr>
              </a:solidFill>
              <a:effectLst>
                <a:outerShdw blurRad="76200" dist="50800" dir="5400000" algn="tl" rotWithShape="0">
                  <a:srgbClr val="000000">
                    <a:alpha val="65000"/>
                  </a:srgbClr>
                </a:outerShdw>
              </a:effectLst>
            </a:endParaRPr>
          </a:p>
        </p:txBody>
      </p:sp>
      <p:pic>
        <p:nvPicPr>
          <p:cNvPr id="9" name="Picture 2" descr="1212"/>
          <p:cNvPicPr>
            <a:picLocks noChangeAspect="1" noChangeArrowheads="1"/>
          </p:cNvPicPr>
          <p:nvPr/>
        </p:nvPicPr>
        <p:blipFill>
          <a:blip r:embed="rId3" cstate="print"/>
          <a:srcRect t="22363" b="10127"/>
          <a:stretch>
            <a:fillRect/>
          </a:stretch>
        </p:blipFill>
        <p:spPr bwMode="auto">
          <a:xfrm>
            <a:off x="0" y="71414"/>
            <a:ext cx="469582" cy="589275"/>
          </a:xfrm>
          <a:prstGeom prst="rect">
            <a:avLst/>
          </a:prstGeom>
          <a:noFill/>
          <a:ln w="9525">
            <a:noFill/>
            <a:miter lim="800000"/>
            <a:headEnd/>
            <a:tailEnd/>
          </a:ln>
          <a:effectLst>
            <a:reflection blurRad="6350" stA="50000" endA="300" endPos="38500" dist="50800" dir="5400000" sy="-100000" algn="bl" rotWithShape="0"/>
          </a:effectLst>
        </p:spPr>
      </p:pic>
      <p:pic>
        <p:nvPicPr>
          <p:cNvPr id="13" name="Picture 2"/>
          <p:cNvPicPr/>
          <p:nvPr/>
        </p:nvPicPr>
        <p:blipFill>
          <a:blip r:embed="rId4" cstate="print"/>
          <a:srcRect l="2595" t="6225" r="3327"/>
          <a:stretch/>
        </p:blipFill>
        <p:spPr>
          <a:xfrm>
            <a:off x="523239" y="0"/>
            <a:ext cx="2862107" cy="6929413"/>
          </a:xfrm>
          <a:prstGeom prst="rect">
            <a:avLst/>
          </a:prstGeom>
          <a:ln>
            <a:noFill/>
          </a:ln>
        </p:spPr>
      </p:pic>
      <p:sp>
        <p:nvSpPr>
          <p:cNvPr id="12" name="Прямоугольник 11"/>
          <p:cNvSpPr/>
          <p:nvPr/>
        </p:nvSpPr>
        <p:spPr>
          <a:xfrm>
            <a:off x="575563" y="71414"/>
            <a:ext cx="2809783" cy="6724918"/>
          </a:xfrm>
          <a:prstGeom prst="rect">
            <a:avLst/>
          </a:prstGeom>
        </p:spPr>
        <p:txBody>
          <a:bodyPr wrap="square">
            <a:spAutoFit/>
          </a:bodyPr>
          <a:lstStyle/>
          <a:p>
            <a:pPr algn="just"/>
            <a:endParaRPr lang="ru-RU" sz="1600" b="1" dirty="0" smtClean="0">
              <a:solidFill>
                <a:schemeClr val="accent4">
                  <a:lumMod val="60000"/>
                  <a:lumOff val="40000"/>
                </a:schemeClr>
              </a:solidFill>
              <a:effectLst>
                <a:outerShdw blurRad="50800" algn="tl">
                  <a:srgbClr val="000000"/>
                </a:outerShdw>
              </a:effectLst>
            </a:endParaRPr>
          </a:p>
          <a:p>
            <a:pPr algn="just"/>
            <a:endParaRPr lang="ru-RU" sz="1600" b="1" dirty="0">
              <a:solidFill>
                <a:schemeClr val="accent4">
                  <a:lumMod val="60000"/>
                  <a:lumOff val="40000"/>
                </a:schemeClr>
              </a:solidFill>
              <a:effectLst>
                <a:outerShdw blurRad="50800" algn="tl">
                  <a:srgbClr val="000000"/>
                </a:outerShdw>
              </a:effectLst>
            </a:endParaRPr>
          </a:p>
          <a:p>
            <a:pPr algn="just"/>
            <a:r>
              <a:rPr lang="ru-RU" sz="1600" b="1" dirty="0" smtClean="0">
                <a:solidFill>
                  <a:schemeClr val="accent4">
                    <a:lumMod val="60000"/>
                    <a:lumOff val="40000"/>
                  </a:schemeClr>
                </a:solidFill>
                <a:effectLst>
                  <a:outerShdw blurRad="50800" algn="tl">
                    <a:srgbClr val="000000"/>
                  </a:outerShdw>
                </a:effectLst>
              </a:rPr>
              <a:t>ООО </a:t>
            </a:r>
            <a:r>
              <a:rPr lang="ru-RU" sz="1600" b="1" dirty="0">
                <a:solidFill>
                  <a:schemeClr val="accent4">
                    <a:lumMod val="60000"/>
                    <a:lumOff val="40000"/>
                  </a:schemeClr>
                </a:solidFill>
                <a:effectLst>
                  <a:outerShdw blurRad="50800" algn="tl">
                    <a:srgbClr val="000000"/>
                  </a:outerShdw>
                </a:effectLst>
              </a:rPr>
              <a:t>«Поддорский маслозавод» ведущее предприятие Поддорского муниципального района создан в январе 2012 года. Генеральный директор – Никандров Николай Михайлович. ООО «Поддорский маслозавод» предприятие высокого уровня производства, 63 человека работающих.  Завод работает стабильно, постоянно увеличивая объёмы производства продукции, её ассортимент (масло сливочное  крестьянское, смеси топленые), завоёвывая новые рынки сбыта и новых покупателей. </a:t>
            </a:r>
            <a:endParaRPr lang="ru-RU" sz="1600" dirty="0">
              <a:solidFill>
                <a:schemeClr val="accent4">
                  <a:lumMod val="60000"/>
                  <a:lumOff val="40000"/>
                </a:schemeClr>
              </a:solidFill>
            </a:endParaRPr>
          </a:p>
          <a:p>
            <a:pPr indent="449580" algn="just">
              <a:spcAft>
                <a:spcPts val="0"/>
              </a:spcAft>
            </a:pPr>
            <a:endParaRPr lang="ru-RU" sz="1500"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Рисунок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388011" y="3429000"/>
            <a:ext cx="5755989" cy="3428998"/>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334354" y="-7"/>
            <a:ext cx="5809646" cy="3429004"/>
          </a:xfrm>
          <a:prstGeom prst="rect">
            <a:avLst/>
          </a:prstGeom>
        </p:spPr>
      </p:pic>
    </p:spTree>
    <p:extLst>
      <p:ext uri="{BB962C8B-B14F-4D97-AF65-F5344CB8AC3E}">
        <p14:creationId xmlns:p14="http://schemas.microsoft.com/office/powerpoint/2010/main" xmlns="" val="27603571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3192916" y="3198165"/>
            <a:ext cx="6858002" cy="461665"/>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sz="2400" b="1" spc="50" dirty="0" smtClean="0">
                <a:ln w="11430"/>
                <a:solidFill>
                  <a:schemeClr val="bg2">
                    <a:lumMod val="50000"/>
                  </a:schemeClr>
                </a:solidFill>
                <a:effectLst>
                  <a:outerShdw blurRad="76200" dist="50800" dir="5400000" algn="tl" rotWithShape="0">
                    <a:srgbClr val="000000">
                      <a:alpha val="65000"/>
                    </a:srgbClr>
                  </a:outerShdw>
                </a:effectLst>
              </a:rPr>
              <a:t>Поддорский муниципальный район</a:t>
            </a:r>
            <a:endParaRPr lang="ru-RU" sz="2400" b="1" spc="50" dirty="0">
              <a:ln w="11430"/>
              <a:solidFill>
                <a:schemeClr val="bg2">
                  <a:lumMod val="50000"/>
                </a:schemeClr>
              </a:solidFill>
              <a:effectLst>
                <a:outerShdw blurRad="76200" dist="50800" dir="5400000" algn="tl" rotWithShape="0">
                  <a:srgbClr val="000000">
                    <a:alpha val="65000"/>
                  </a:srgbClr>
                </a:outerShdw>
              </a:effectLst>
            </a:endParaRPr>
          </a:p>
        </p:txBody>
      </p:sp>
      <p:pic>
        <p:nvPicPr>
          <p:cNvPr id="9" name="Picture 2" descr="1212"/>
          <p:cNvPicPr>
            <a:picLocks noChangeAspect="1" noChangeArrowheads="1"/>
          </p:cNvPicPr>
          <p:nvPr/>
        </p:nvPicPr>
        <p:blipFill>
          <a:blip r:embed="rId3" cstate="print"/>
          <a:srcRect t="22363" b="10127"/>
          <a:stretch>
            <a:fillRect/>
          </a:stretch>
        </p:blipFill>
        <p:spPr bwMode="auto">
          <a:xfrm>
            <a:off x="0" y="71414"/>
            <a:ext cx="469582" cy="589275"/>
          </a:xfrm>
          <a:prstGeom prst="rect">
            <a:avLst/>
          </a:prstGeom>
          <a:noFill/>
          <a:ln w="9525">
            <a:noFill/>
            <a:miter lim="800000"/>
            <a:headEnd/>
            <a:tailEnd/>
          </a:ln>
          <a:effectLst>
            <a:reflection blurRad="6350" stA="50000" endA="300" endPos="38500" dist="50800" dir="5400000" sy="-100000" algn="bl" rotWithShape="0"/>
          </a:effectLst>
        </p:spPr>
      </p:pic>
      <p:pic>
        <p:nvPicPr>
          <p:cNvPr id="13" name="Picture 2"/>
          <p:cNvPicPr/>
          <p:nvPr/>
        </p:nvPicPr>
        <p:blipFill>
          <a:blip r:embed="rId4" cstate="print"/>
          <a:srcRect l="2595" t="6225" r="3327"/>
          <a:stretch/>
        </p:blipFill>
        <p:spPr>
          <a:xfrm>
            <a:off x="6723912" y="-7161"/>
            <a:ext cx="2420088" cy="6857999"/>
          </a:xfrm>
          <a:prstGeom prst="rect">
            <a:avLst/>
          </a:prstGeom>
          <a:ln>
            <a:noFill/>
          </a:ln>
        </p:spPr>
      </p:pic>
      <p:sp>
        <p:nvSpPr>
          <p:cNvPr id="12" name="Прямоугольник 11"/>
          <p:cNvSpPr/>
          <p:nvPr/>
        </p:nvSpPr>
        <p:spPr>
          <a:xfrm>
            <a:off x="6876256" y="836712"/>
            <a:ext cx="2160240" cy="4339650"/>
          </a:xfrm>
          <a:prstGeom prst="rect">
            <a:avLst/>
          </a:prstGeom>
        </p:spPr>
        <p:txBody>
          <a:bodyPr wrap="square">
            <a:spAutoFit/>
          </a:bodyPr>
          <a:lstStyle/>
          <a:p>
            <a:pPr algn="just"/>
            <a:r>
              <a:rPr lang="ru-RU" b="1" dirty="0" smtClean="0">
                <a:solidFill>
                  <a:schemeClr val="accent4">
                    <a:lumMod val="60000"/>
                    <a:lumOff val="40000"/>
                  </a:schemeClr>
                </a:solidFill>
              </a:rPr>
              <a:t>Сельское хозяйство</a:t>
            </a:r>
          </a:p>
          <a:p>
            <a:pPr algn="just"/>
            <a:endParaRPr lang="ru-RU" sz="1600" b="1" dirty="0" smtClean="0">
              <a:solidFill>
                <a:schemeClr val="accent2">
                  <a:lumMod val="75000"/>
                </a:schemeClr>
              </a:solidFill>
            </a:endParaRPr>
          </a:p>
          <a:p>
            <a:pPr algn="just"/>
            <a:r>
              <a:rPr lang="ru-RU" sz="1600" b="1" dirty="0" smtClean="0">
                <a:solidFill>
                  <a:schemeClr val="accent4">
                    <a:lumMod val="60000"/>
                    <a:lumOff val="40000"/>
                  </a:schemeClr>
                </a:solidFill>
              </a:rPr>
              <a:t>Производством </a:t>
            </a:r>
            <a:r>
              <a:rPr lang="ru-RU" sz="1600" b="1" dirty="0">
                <a:solidFill>
                  <a:schemeClr val="accent4">
                    <a:lumMod val="60000"/>
                    <a:lumOff val="40000"/>
                  </a:schemeClr>
                </a:solidFill>
              </a:rPr>
              <a:t>сельскохозяйственной продукции в районе  2016 году занимались</a:t>
            </a:r>
            <a:r>
              <a:rPr lang="ru-RU" sz="1600" b="1" dirty="0" smtClean="0">
                <a:solidFill>
                  <a:schemeClr val="accent4">
                    <a:lumMod val="60000"/>
                    <a:lumOff val="40000"/>
                  </a:schemeClr>
                </a:solidFill>
              </a:rPr>
              <a:t>: 2 </a:t>
            </a:r>
            <a:r>
              <a:rPr lang="ru-RU" sz="1600" b="1" dirty="0" err="1" smtClean="0">
                <a:solidFill>
                  <a:schemeClr val="accent4">
                    <a:lumMod val="60000"/>
                    <a:lumOff val="40000"/>
                  </a:schemeClr>
                </a:solidFill>
              </a:rPr>
              <a:t>сельхозпредприя</a:t>
            </a:r>
            <a:endParaRPr lang="ru-RU" sz="1600" b="1" dirty="0" smtClean="0">
              <a:solidFill>
                <a:schemeClr val="accent4">
                  <a:lumMod val="60000"/>
                  <a:lumOff val="40000"/>
                </a:schemeClr>
              </a:solidFill>
            </a:endParaRPr>
          </a:p>
          <a:p>
            <a:pPr algn="just"/>
            <a:r>
              <a:rPr lang="ru-RU" sz="1600" b="1" dirty="0" err="1" smtClean="0">
                <a:solidFill>
                  <a:schemeClr val="accent4">
                    <a:lumMod val="60000"/>
                    <a:lumOff val="40000"/>
                  </a:schemeClr>
                </a:solidFill>
              </a:rPr>
              <a:t>тия</a:t>
            </a:r>
            <a:r>
              <a:rPr lang="ru-RU" sz="1600" b="1" dirty="0">
                <a:solidFill>
                  <a:schemeClr val="accent4">
                    <a:lumMod val="60000"/>
                    <a:lumOff val="40000"/>
                  </a:schemeClr>
                </a:solidFill>
              </a:rPr>
              <a:t>, </a:t>
            </a:r>
          </a:p>
          <a:p>
            <a:pPr algn="just"/>
            <a:r>
              <a:rPr lang="ru-RU" sz="1600" b="1" dirty="0">
                <a:solidFill>
                  <a:schemeClr val="accent4">
                    <a:lumMod val="60000"/>
                    <a:lumOff val="40000"/>
                  </a:schemeClr>
                </a:solidFill>
              </a:rPr>
              <a:t>12 крестьянских (фермерских) хозяйств  </a:t>
            </a:r>
          </a:p>
          <a:p>
            <a:pPr algn="just"/>
            <a:r>
              <a:rPr lang="ru-RU" sz="1600" b="1" dirty="0">
                <a:solidFill>
                  <a:schemeClr val="accent4">
                    <a:lumMod val="60000"/>
                    <a:lumOff val="40000"/>
                  </a:schemeClr>
                </a:solidFill>
              </a:rPr>
              <a:t>1757 личных подсобных хозяйств (далее – ЛПХ). </a:t>
            </a: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43490" y="128006"/>
            <a:ext cx="4056502" cy="3480105"/>
          </a:xfrm>
          <a:prstGeom prst="rect">
            <a:avLst/>
          </a:prstGeom>
        </p:spPr>
      </p:pic>
      <p:pic>
        <p:nvPicPr>
          <p:cNvPr id="15" name="Рисунок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333309" y="27733"/>
            <a:ext cx="3387939" cy="3545283"/>
          </a:xfrm>
          <a:prstGeom prst="rect">
            <a:avLst/>
          </a:prstGeom>
        </p:spPr>
      </p:pic>
      <p:pic>
        <p:nvPicPr>
          <p:cNvPr id="16" name="Рисунок 1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66918" y="3608111"/>
            <a:ext cx="3209084" cy="3277621"/>
          </a:xfrm>
          <a:prstGeom prst="rect">
            <a:avLst/>
          </a:prstGeom>
        </p:spPr>
      </p:pic>
      <p:pic>
        <p:nvPicPr>
          <p:cNvPr id="3" name="Рисунок 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402055" y="3573016"/>
            <a:ext cx="3319194" cy="3277822"/>
          </a:xfrm>
          <a:prstGeom prst="rect">
            <a:avLst/>
          </a:prstGeom>
        </p:spPr>
      </p:pic>
    </p:spTree>
    <p:extLst>
      <p:ext uri="{BB962C8B-B14F-4D97-AF65-F5344CB8AC3E}">
        <p14:creationId xmlns:p14="http://schemas.microsoft.com/office/powerpoint/2010/main" xmlns="" val="18449443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1906" y="-3878"/>
            <a:ext cx="9036597" cy="646331"/>
          </a:xfrm>
          <a:prstGeom prst="rect">
            <a:avLst/>
          </a:prstGeom>
          <a:noFill/>
        </p:spPr>
        <p:txBody>
          <a:bodyPr>
            <a:spAutoFit/>
          </a:bodyPr>
          <a:lstStyle/>
          <a:p>
            <a:pPr algn="ctr">
              <a:defRPr/>
            </a:pPr>
            <a:r>
              <a:rPr lang="ru-RU" sz="3600" b="1" dirty="0" smtClean="0">
                <a:ln w="19050">
                  <a:solidFill>
                    <a:schemeClr val="tx2">
                      <a:tint val="1000"/>
                    </a:schemeClr>
                  </a:solidFill>
                  <a:prstDash val="solid"/>
                </a:ln>
                <a:solidFill>
                  <a:srgbClr val="FFC000"/>
                </a:solidFill>
                <a:effectLst>
                  <a:outerShdw blurRad="50000" dist="50800" dir="7500000" algn="tl">
                    <a:srgbClr val="000000">
                      <a:shade val="5000"/>
                      <a:alpha val="35000"/>
                    </a:srgbClr>
                  </a:outerShdw>
                </a:effectLst>
                <a:cs typeface="+mn-cs"/>
              </a:rPr>
              <a:t>Потребительский рынок</a:t>
            </a:r>
            <a:endParaRPr lang="ru-RU" sz="3600" b="1" dirty="0">
              <a:ln w="19050">
                <a:solidFill>
                  <a:schemeClr val="tx2">
                    <a:tint val="1000"/>
                  </a:schemeClr>
                </a:solidFill>
                <a:prstDash val="solid"/>
              </a:ln>
              <a:solidFill>
                <a:srgbClr val="FFC000"/>
              </a:solidFill>
              <a:effectLst>
                <a:outerShdw blurRad="50000" dist="50800" dir="7500000" algn="tl">
                  <a:srgbClr val="000000">
                    <a:shade val="5000"/>
                    <a:alpha val="35000"/>
                  </a:srgbClr>
                </a:outerShdw>
              </a:effectLst>
              <a:cs typeface="+mn-cs"/>
            </a:endParaRPr>
          </a:p>
        </p:txBody>
      </p:sp>
      <p:sp>
        <p:nvSpPr>
          <p:cNvPr id="16" name="TextBox 15"/>
          <p:cNvSpPr txBox="1"/>
          <p:nvPr/>
        </p:nvSpPr>
        <p:spPr>
          <a:xfrm rot="16200000">
            <a:off x="-3192916" y="3198165"/>
            <a:ext cx="6858002" cy="461665"/>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sz="2400" b="1" spc="50" dirty="0" smtClean="0">
                <a:ln w="11430"/>
                <a:solidFill>
                  <a:schemeClr val="bg2">
                    <a:lumMod val="50000"/>
                  </a:schemeClr>
                </a:solidFill>
                <a:effectLst>
                  <a:outerShdw blurRad="76200" dist="50800" dir="5400000" algn="tl" rotWithShape="0">
                    <a:srgbClr val="000000">
                      <a:alpha val="65000"/>
                    </a:srgbClr>
                  </a:outerShdw>
                </a:effectLst>
                <a:cs typeface="+mn-cs"/>
              </a:rPr>
              <a:t>Поддорский муниципальный район</a:t>
            </a:r>
            <a:endParaRPr lang="ru-RU" sz="2400" b="1" spc="50" dirty="0">
              <a:ln w="11430"/>
              <a:solidFill>
                <a:schemeClr val="bg2">
                  <a:lumMod val="50000"/>
                </a:schemeClr>
              </a:solidFill>
              <a:effectLst>
                <a:outerShdw blurRad="76200" dist="50800" dir="5400000" algn="tl" rotWithShape="0">
                  <a:srgbClr val="000000">
                    <a:alpha val="65000"/>
                  </a:srgbClr>
                </a:outerShdw>
              </a:effectLst>
              <a:cs typeface="+mn-cs"/>
            </a:endParaRPr>
          </a:p>
        </p:txBody>
      </p:sp>
      <p:sp>
        <p:nvSpPr>
          <p:cNvPr id="8" name="Прямоугольник 7"/>
          <p:cNvSpPr/>
          <p:nvPr/>
        </p:nvSpPr>
        <p:spPr>
          <a:xfrm>
            <a:off x="323529" y="5733256"/>
            <a:ext cx="8784974" cy="1477328"/>
          </a:xfrm>
          <a:prstGeom prst="rect">
            <a:avLst/>
          </a:prstGeom>
          <a:noFill/>
        </p:spPr>
        <p:txBody>
          <a:bodyPr wrap="square">
            <a:spAutoFit/>
          </a:bodyPr>
          <a:lstStyle/>
          <a:p>
            <a:pPr algn="ctr"/>
            <a:r>
              <a:rPr lang="ru-RU" b="1" dirty="0">
                <a:solidFill>
                  <a:schemeClr val="accent1">
                    <a:lumMod val="75000"/>
                  </a:schemeClr>
                </a:solidFill>
                <a:latin typeface="Times New Roman" panose="02020603050405020304" pitchFamily="18" charset="0"/>
                <a:cs typeface="Times New Roman" panose="02020603050405020304" pitchFamily="18" charset="0"/>
              </a:rPr>
              <a:t>Общая торговая площадь составляет </a:t>
            </a:r>
            <a:r>
              <a:rPr lang="ru-RU" b="1" dirty="0" smtClean="0">
                <a:solidFill>
                  <a:schemeClr val="accent1">
                    <a:lumMod val="75000"/>
                  </a:schemeClr>
                </a:solidFill>
                <a:latin typeface="Times New Roman" panose="02020603050405020304" pitchFamily="18" charset="0"/>
                <a:cs typeface="Times New Roman" panose="02020603050405020304" pitchFamily="18" charset="0"/>
              </a:rPr>
              <a:t>3094,8 </a:t>
            </a:r>
            <a:r>
              <a:rPr lang="ru-RU" b="1" dirty="0" err="1">
                <a:solidFill>
                  <a:schemeClr val="accent1">
                    <a:lumMod val="75000"/>
                  </a:schemeClr>
                </a:solidFill>
                <a:latin typeface="Times New Roman" panose="02020603050405020304" pitchFamily="18" charset="0"/>
                <a:cs typeface="Times New Roman" panose="02020603050405020304" pitchFamily="18" charset="0"/>
              </a:rPr>
              <a:t>кв.м</a:t>
            </a:r>
            <a:r>
              <a:rPr lang="ru-RU" b="1" dirty="0">
                <a:solidFill>
                  <a:schemeClr val="accent1">
                    <a:lumMod val="75000"/>
                  </a:schemeClr>
                </a:solidFill>
                <a:latin typeface="Times New Roman" panose="02020603050405020304" pitchFamily="18" charset="0"/>
                <a:cs typeface="Times New Roman" panose="02020603050405020304" pitchFamily="18" charset="0"/>
              </a:rPr>
              <a:t>., в том числе </a:t>
            </a:r>
            <a:r>
              <a:rPr lang="ru-RU" b="1" dirty="0" smtClean="0">
                <a:solidFill>
                  <a:schemeClr val="accent1">
                    <a:lumMod val="75000"/>
                  </a:schemeClr>
                </a:solidFill>
                <a:latin typeface="Times New Roman" panose="02020603050405020304" pitchFamily="18" charset="0"/>
                <a:cs typeface="Times New Roman" panose="02020603050405020304" pitchFamily="18" charset="0"/>
              </a:rPr>
              <a:t>торговая 1773,15 </a:t>
            </a:r>
            <a:r>
              <a:rPr lang="ru-RU" b="1" dirty="0" err="1">
                <a:solidFill>
                  <a:schemeClr val="accent1">
                    <a:lumMod val="75000"/>
                  </a:schemeClr>
                </a:solidFill>
                <a:latin typeface="Times New Roman" panose="02020603050405020304" pitchFamily="18" charset="0"/>
                <a:cs typeface="Times New Roman" panose="02020603050405020304" pitchFamily="18" charset="0"/>
              </a:rPr>
              <a:t>кв.м</a:t>
            </a:r>
            <a:r>
              <a:rPr lang="ru-RU" b="1" dirty="0">
                <a:solidFill>
                  <a:schemeClr val="accent1">
                    <a:lumMod val="75000"/>
                  </a:schemeClr>
                </a:solidFill>
                <a:latin typeface="Times New Roman" panose="02020603050405020304" pitchFamily="18" charset="0"/>
                <a:cs typeface="Times New Roman" panose="02020603050405020304" pitchFamily="18" charset="0"/>
              </a:rPr>
              <a:t>. За отчетный период обеспеченность торговыми площадями в расчете на 1000 жителей составляет </a:t>
            </a:r>
            <a:r>
              <a:rPr lang="ru-RU" b="1" dirty="0" smtClean="0">
                <a:solidFill>
                  <a:schemeClr val="accent1">
                    <a:lumMod val="75000"/>
                  </a:schemeClr>
                </a:solidFill>
                <a:latin typeface="Times New Roman" panose="02020603050405020304" pitchFamily="18" charset="0"/>
                <a:cs typeface="Times New Roman" panose="02020603050405020304" pitchFamily="18" charset="0"/>
              </a:rPr>
              <a:t>425 </a:t>
            </a:r>
            <a:r>
              <a:rPr lang="ru-RU" b="1" dirty="0" err="1" smtClean="0">
                <a:solidFill>
                  <a:schemeClr val="accent1">
                    <a:lumMod val="75000"/>
                  </a:schemeClr>
                </a:solidFill>
                <a:latin typeface="Times New Roman" panose="02020603050405020304" pitchFamily="18" charset="0"/>
                <a:cs typeface="Times New Roman" panose="02020603050405020304" pitchFamily="18" charset="0"/>
              </a:rPr>
              <a:t>кв.м</a:t>
            </a:r>
            <a:r>
              <a:rPr lang="ru-RU" b="1" dirty="0">
                <a:solidFill>
                  <a:schemeClr val="accent1">
                    <a:lumMod val="75000"/>
                  </a:schemeClr>
                </a:solidFill>
                <a:latin typeface="Times New Roman" panose="02020603050405020304" pitchFamily="18" charset="0"/>
                <a:cs typeface="Times New Roman" panose="02020603050405020304" pitchFamily="18" charset="0"/>
              </a:rPr>
              <a:t>., при плановом нормативе 302 </a:t>
            </a:r>
            <a:r>
              <a:rPr lang="ru-RU" b="1" dirty="0" err="1">
                <a:solidFill>
                  <a:schemeClr val="accent1">
                    <a:lumMod val="75000"/>
                  </a:schemeClr>
                </a:solidFill>
                <a:latin typeface="Times New Roman" panose="02020603050405020304" pitchFamily="18" charset="0"/>
                <a:cs typeface="Times New Roman" panose="02020603050405020304" pitchFamily="18" charset="0"/>
              </a:rPr>
              <a:t>кв.м</a:t>
            </a:r>
            <a:r>
              <a:rPr lang="ru-RU" b="1" dirty="0">
                <a:solidFill>
                  <a:schemeClr val="accent1">
                    <a:lumMod val="75000"/>
                  </a:schemeClr>
                </a:solidFill>
                <a:latin typeface="Times New Roman" panose="02020603050405020304" pitchFamily="18" charset="0"/>
                <a:cs typeface="Times New Roman" panose="02020603050405020304" pitchFamily="18" charset="0"/>
              </a:rPr>
              <a:t> на 1 тыс. жителей. </a:t>
            </a:r>
          </a:p>
          <a:p>
            <a:pPr algn="ctr"/>
            <a:endParaRPr lang="ru-RU" b="1" dirty="0">
              <a:ln w="1905"/>
              <a:solidFill>
                <a:srgbClr val="00B050"/>
              </a:solidFill>
              <a:effectLst>
                <a:innerShdw blurRad="69850" dist="43180" dir="5400000">
                  <a:srgbClr val="000000">
                    <a:alpha val="65000"/>
                  </a:srgbClr>
                </a:innerShdw>
              </a:effectLst>
              <a:cs typeface="Times New Roman" pitchFamily="18" charset="0"/>
            </a:endParaRPr>
          </a:p>
        </p:txBody>
      </p:sp>
      <p:pic>
        <p:nvPicPr>
          <p:cNvPr id="9" name="Picture 2" descr="1212"/>
          <p:cNvPicPr>
            <a:picLocks noChangeAspect="1" noChangeArrowheads="1"/>
          </p:cNvPicPr>
          <p:nvPr/>
        </p:nvPicPr>
        <p:blipFill>
          <a:blip r:embed="rId2" cstate="print"/>
          <a:srcRect t="22363" b="10127"/>
          <a:stretch>
            <a:fillRect/>
          </a:stretch>
        </p:blipFill>
        <p:spPr bwMode="auto">
          <a:xfrm>
            <a:off x="0" y="71414"/>
            <a:ext cx="469582" cy="589275"/>
          </a:xfrm>
          <a:prstGeom prst="rect">
            <a:avLst/>
          </a:prstGeom>
          <a:noFill/>
          <a:ln w="9525">
            <a:noFill/>
            <a:miter lim="800000"/>
            <a:headEnd/>
            <a:tailEnd/>
          </a:ln>
          <a:effectLst>
            <a:reflection blurRad="6350" stA="50000" endA="300" endPos="38500" dist="50800" dir="5400000" sy="-100000" algn="bl" rotWithShape="0"/>
          </a:effectLst>
        </p:spPr>
      </p:pic>
      <p:pic>
        <p:nvPicPr>
          <p:cNvPr id="10"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31726" y="2420889"/>
            <a:ext cx="4176777" cy="33123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1560" y="2420889"/>
            <a:ext cx="4176151" cy="33123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863588" y="720566"/>
            <a:ext cx="7956884" cy="1292662"/>
          </a:xfrm>
          <a:prstGeom prst="rect">
            <a:avLst/>
          </a:prstGeom>
          <a:noFill/>
        </p:spPr>
        <p:txBody>
          <a:bodyPr wrap="square" rtlCol="0">
            <a:spAutoFit/>
          </a:bodyPr>
          <a:lstStyle/>
          <a:p>
            <a:pPr algn="ctr"/>
            <a:r>
              <a:rPr lang="ru-RU" sz="2000" b="1" dirty="0" smtClean="0">
                <a:solidFill>
                  <a:schemeClr val="accent2">
                    <a:lumMod val="75000"/>
                  </a:schemeClr>
                </a:solidFill>
              </a:rPr>
              <a:t>   </a:t>
            </a:r>
          </a:p>
          <a:p>
            <a:pPr algn="ctr"/>
            <a:r>
              <a:rPr lang="ru-RU" sz="2000" b="1" dirty="0" smtClean="0">
                <a:solidFill>
                  <a:schemeClr val="accent2">
                    <a:lumMod val="75000"/>
                  </a:schemeClr>
                </a:solidFill>
              </a:rPr>
              <a:t> По </a:t>
            </a:r>
            <a:r>
              <a:rPr lang="ru-RU" sz="2000" b="1" dirty="0">
                <a:solidFill>
                  <a:schemeClr val="accent2">
                    <a:lumMod val="75000"/>
                  </a:schemeClr>
                </a:solidFill>
              </a:rPr>
              <a:t>состоянию на </a:t>
            </a:r>
            <a:r>
              <a:rPr lang="ru-RU" sz="2000" b="1" dirty="0" smtClean="0">
                <a:solidFill>
                  <a:schemeClr val="accent2">
                    <a:lumMod val="75000"/>
                  </a:schemeClr>
                </a:solidFill>
              </a:rPr>
              <a:t>01.01.2017 </a:t>
            </a:r>
            <a:r>
              <a:rPr lang="ru-RU" sz="2000" b="1" dirty="0">
                <a:solidFill>
                  <a:schemeClr val="accent2">
                    <a:lumMod val="75000"/>
                  </a:schemeClr>
                </a:solidFill>
              </a:rPr>
              <a:t>года потребительский рынок Поддорского района представлен </a:t>
            </a:r>
            <a:r>
              <a:rPr lang="ru-RU" sz="2000" b="1" dirty="0" smtClean="0">
                <a:solidFill>
                  <a:schemeClr val="accent2">
                    <a:lumMod val="75000"/>
                  </a:schemeClr>
                </a:solidFill>
              </a:rPr>
              <a:t>39 </a:t>
            </a:r>
            <a:r>
              <a:rPr lang="ru-RU" sz="2000" b="1" dirty="0">
                <a:solidFill>
                  <a:schemeClr val="accent2">
                    <a:lumMod val="75000"/>
                  </a:schemeClr>
                </a:solidFill>
              </a:rPr>
              <a:t>торговыми объектами, </a:t>
            </a:r>
          </a:p>
          <a:p>
            <a:pPr algn="ctr"/>
            <a:endParaRPr lang="ru-RU" b="1" dirty="0">
              <a:solidFill>
                <a:schemeClr val="accent2">
                  <a:lumMod val="75000"/>
                </a:schemeClr>
              </a:solidFill>
            </a:endParaRPr>
          </a:p>
        </p:txBody>
      </p:sp>
    </p:spTree>
    <p:extLst>
      <p:ext uri="{BB962C8B-B14F-4D97-AF65-F5344CB8AC3E}">
        <p14:creationId xmlns:p14="http://schemas.microsoft.com/office/powerpoint/2010/main" xmlns="" val="50488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3192916" y="3198165"/>
            <a:ext cx="6858002" cy="461665"/>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sz="2400" b="1" spc="50" dirty="0" smtClean="0">
                <a:ln w="11430"/>
                <a:solidFill>
                  <a:schemeClr val="bg2">
                    <a:lumMod val="50000"/>
                  </a:schemeClr>
                </a:solidFill>
                <a:effectLst>
                  <a:outerShdw blurRad="76200" dist="50800" dir="5400000" algn="tl" rotWithShape="0">
                    <a:srgbClr val="000000">
                      <a:alpha val="65000"/>
                    </a:srgbClr>
                  </a:outerShdw>
                </a:effectLst>
              </a:rPr>
              <a:t>Поддорский муниципальный район</a:t>
            </a:r>
            <a:endParaRPr lang="ru-RU" sz="2400" b="1" spc="50" dirty="0">
              <a:ln w="11430"/>
              <a:solidFill>
                <a:schemeClr val="bg2">
                  <a:lumMod val="50000"/>
                </a:schemeClr>
              </a:solidFill>
              <a:effectLst>
                <a:outerShdw blurRad="76200" dist="50800" dir="5400000" algn="tl" rotWithShape="0">
                  <a:srgbClr val="000000">
                    <a:alpha val="65000"/>
                  </a:srgbClr>
                </a:outerShdw>
              </a:effectLst>
            </a:endParaRPr>
          </a:p>
        </p:txBody>
      </p:sp>
      <p:pic>
        <p:nvPicPr>
          <p:cNvPr id="9" name="Picture 2" descr="1212"/>
          <p:cNvPicPr>
            <a:picLocks noChangeAspect="1" noChangeArrowheads="1"/>
          </p:cNvPicPr>
          <p:nvPr/>
        </p:nvPicPr>
        <p:blipFill>
          <a:blip r:embed="rId3" cstate="print"/>
          <a:srcRect t="22363" b="10127"/>
          <a:stretch>
            <a:fillRect/>
          </a:stretch>
        </p:blipFill>
        <p:spPr bwMode="auto">
          <a:xfrm>
            <a:off x="0" y="71414"/>
            <a:ext cx="469582" cy="589275"/>
          </a:xfrm>
          <a:prstGeom prst="rect">
            <a:avLst/>
          </a:prstGeom>
          <a:noFill/>
          <a:ln w="9525">
            <a:noFill/>
            <a:miter lim="800000"/>
            <a:headEnd/>
            <a:tailEnd/>
          </a:ln>
          <a:effectLst>
            <a:reflection blurRad="6350" stA="50000" endA="300" endPos="38500" dist="50800" dir="5400000" sy="-100000" algn="bl" rotWithShape="0"/>
          </a:effectLst>
        </p:spPr>
      </p:pic>
      <p:pic>
        <p:nvPicPr>
          <p:cNvPr id="13" name="Picture 2"/>
          <p:cNvPicPr/>
          <p:nvPr/>
        </p:nvPicPr>
        <p:blipFill>
          <a:blip r:embed="rId4" cstate="print"/>
          <a:srcRect l="2595" t="6225" r="3327"/>
          <a:stretch/>
        </p:blipFill>
        <p:spPr>
          <a:xfrm>
            <a:off x="484138" y="71414"/>
            <a:ext cx="2745334" cy="6797418"/>
          </a:xfrm>
          <a:prstGeom prst="rect">
            <a:avLst/>
          </a:prstGeom>
          <a:ln>
            <a:noFill/>
          </a:ln>
        </p:spPr>
      </p:pic>
      <p:sp>
        <p:nvSpPr>
          <p:cNvPr id="12" name="Прямоугольник 11"/>
          <p:cNvSpPr/>
          <p:nvPr/>
        </p:nvSpPr>
        <p:spPr>
          <a:xfrm>
            <a:off x="575563" y="71414"/>
            <a:ext cx="2809783" cy="892552"/>
          </a:xfrm>
          <a:prstGeom prst="rect">
            <a:avLst/>
          </a:prstGeom>
        </p:spPr>
        <p:txBody>
          <a:bodyPr wrap="square">
            <a:spAutoFit/>
          </a:bodyPr>
          <a:lstStyle/>
          <a:p>
            <a:r>
              <a:rPr lang="ru-RU" b="1" dirty="0" smtClean="0">
                <a:solidFill>
                  <a:schemeClr val="accent4">
                    <a:lumMod val="60000"/>
                    <a:lumOff val="40000"/>
                  </a:schemeClr>
                </a:solidFill>
              </a:rPr>
              <a:t>Инвестиционный  потенциал</a:t>
            </a:r>
          </a:p>
          <a:p>
            <a:pPr algn="just"/>
            <a:endParaRPr lang="ru-RU" sz="1600" b="1" dirty="0" smtClean="0">
              <a:solidFill>
                <a:schemeClr val="accent4">
                  <a:lumMod val="60000"/>
                  <a:lumOff val="40000"/>
                </a:schemeClr>
              </a:solidFill>
              <a:effectLst>
                <a:outerShdw blurRad="50800" algn="tl">
                  <a:srgbClr val="000000"/>
                </a:outerShdw>
              </a:effectLst>
            </a:endParaRPr>
          </a:p>
        </p:txBody>
      </p:sp>
      <p:sp>
        <p:nvSpPr>
          <p:cNvPr id="2" name="Прямоугольник 1"/>
          <p:cNvSpPr/>
          <p:nvPr/>
        </p:nvSpPr>
        <p:spPr>
          <a:xfrm>
            <a:off x="520576" y="660690"/>
            <a:ext cx="2611264" cy="5478423"/>
          </a:xfrm>
          <a:prstGeom prst="rect">
            <a:avLst/>
          </a:prstGeom>
        </p:spPr>
        <p:txBody>
          <a:bodyPr wrap="square">
            <a:spAutoFit/>
          </a:bodyPr>
          <a:lstStyle/>
          <a:p>
            <a:pPr marR="90170" indent="449580" algn="just">
              <a:spcAft>
                <a:spcPts val="0"/>
              </a:spcAft>
            </a:pPr>
            <a:endParaRPr lang="ru-RU" dirty="0" smtClean="0">
              <a:solidFill>
                <a:schemeClr val="accent4">
                  <a:lumMod val="60000"/>
                  <a:lumOff val="40000"/>
                </a:schemeClr>
              </a:solidFill>
              <a:latin typeface="Times New Roman" panose="02020603050405020304" pitchFamily="18" charset="0"/>
              <a:ea typeface="Times New Roman" panose="02020603050405020304" pitchFamily="18" charset="0"/>
            </a:endParaRPr>
          </a:p>
          <a:p>
            <a:pPr marR="90170" indent="449580" algn="just">
              <a:spcAft>
                <a:spcPts val="0"/>
              </a:spcAft>
            </a:pPr>
            <a:endParaRPr lang="ru-RU" dirty="0">
              <a:solidFill>
                <a:schemeClr val="accent4">
                  <a:lumMod val="60000"/>
                  <a:lumOff val="40000"/>
                </a:schemeClr>
              </a:solidFill>
              <a:latin typeface="Times New Roman" panose="02020603050405020304" pitchFamily="18" charset="0"/>
              <a:ea typeface="Times New Roman" panose="02020603050405020304" pitchFamily="18" charset="0"/>
            </a:endParaRPr>
          </a:p>
          <a:p>
            <a:pPr marR="90170" indent="449580" algn="just">
              <a:spcAft>
                <a:spcPts val="0"/>
              </a:spcAft>
            </a:pPr>
            <a:r>
              <a:rPr lang="ru-RU" dirty="0" smtClean="0">
                <a:solidFill>
                  <a:schemeClr val="accent4">
                    <a:lumMod val="60000"/>
                    <a:lumOff val="40000"/>
                  </a:schemeClr>
                </a:solidFill>
                <a:latin typeface="Times New Roman" panose="02020603050405020304" pitchFamily="18" charset="0"/>
                <a:ea typeface="Times New Roman" panose="02020603050405020304" pitchFamily="18" charset="0"/>
              </a:rPr>
              <a:t>Инвестиционная </a:t>
            </a:r>
            <a:r>
              <a:rPr lang="ru-RU" dirty="0">
                <a:solidFill>
                  <a:schemeClr val="accent4">
                    <a:lumMod val="60000"/>
                    <a:lumOff val="40000"/>
                  </a:schemeClr>
                </a:solidFill>
                <a:latin typeface="Times New Roman" panose="02020603050405020304" pitchFamily="18" charset="0"/>
                <a:ea typeface="Times New Roman" panose="02020603050405020304" pitchFamily="18" charset="0"/>
              </a:rPr>
              <a:t>деятельность в районе осуществляется за счет собственных средств предприятий, за счет средств федерального и областного бюджетов и направлена на реконструкцию и техническое перевооружение существующих объектов и мощностей. </a:t>
            </a:r>
            <a:endParaRPr lang="ru-RU" dirty="0" smtClean="0">
              <a:solidFill>
                <a:schemeClr val="accent4">
                  <a:lumMod val="60000"/>
                  <a:lumOff val="40000"/>
                </a:schemeClr>
              </a:solidFill>
              <a:latin typeface="Times New Roman" panose="02020603050405020304" pitchFamily="18" charset="0"/>
              <a:ea typeface="Times New Roman" panose="02020603050405020304" pitchFamily="18" charset="0"/>
            </a:endParaRPr>
          </a:p>
          <a:p>
            <a:pPr marR="90170" indent="449580" algn="just">
              <a:spcAft>
                <a:spcPts val="0"/>
              </a:spcAft>
            </a:pPr>
            <a:r>
              <a:rPr lang="ru-RU" sz="1600" dirty="0">
                <a:solidFill>
                  <a:schemeClr val="accent4">
                    <a:lumMod val="60000"/>
                    <a:lumOff val="40000"/>
                  </a:schemeClr>
                </a:solidFill>
              </a:rPr>
              <a:t>В 2016 году продолжились частные вложения в инвестиции сельского хозяйства.</a:t>
            </a:r>
          </a:p>
          <a:p>
            <a:pPr marR="90170" indent="449580" algn="just">
              <a:spcAft>
                <a:spcPts val="0"/>
              </a:spcAft>
            </a:pPr>
            <a:endParaRPr lang="ru-RU" sz="1600" dirty="0">
              <a:solidFill>
                <a:schemeClr val="accent4">
                  <a:lumMod val="60000"/>
                  <a:lumOff val="40000"/>
                </a:schemeClr>
              </a:solidFill>
              <a:effectLst/>
              <a:latin typeface="Times New Roman" panose="02020603050405020304" pitchFamily="18" charset="0"/>
              <a:ea typeface="Times New Roman" panose="02020603050405020304" pitchFamily="18" charset="0"/>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37820" y="29229"/>
            <a:ext cx="5906180" cy="4407884"/>
          </a:xfrm>
          <a:prstGeom prst="rect">
            <a:avLst/>
          </a:prstGeom>
        </p:spPr>
      </p:pic>
      <p:pic>
        <p:nvPicPr>
          <p:cNvPr id="14" name="Рисунок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529585" y="3829764"/>
            <a:ext cx="3608730" cy="3086514"/>
          </a:xfrm>
          <a:prstGeom prst="rect">
            <a:avLst/>
          </a:prstGeom>
        </p:spPr>
      </p:pic>
      <p:pic>
        <p:nvPicPr>
          <p:cNvPr id="15" name="Рисунок 1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235156" y="3829764"/>
            <a:ext cx="2839606" cy="3028235"/>
          </a:xfrm>
          <a:prstGeom prst="rect">
            <a:avLst/>
          </a:prstGeom>
        </p:spPr>
      </p:pic>
    </p:spTree>
    <p:extLst>
      <p:ext uri="{BB962C8B-B14F-4D97-AF65-F5344CB8AC3E}">
        <p14:creationId xmlns:p14="http://schemas.microsoft.com/office/powerpoint/2010/main" xmlns="" val="27336215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3192916" y="3198165"/>
            <a:ext cx="6858002" cy="461665"/>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sz="2400" b="1" spc="50" dirty="0" smtClean="0">
                <a:ln w="11430"/>
                <a:solidFill>
                  <a:schemeClr val="bg2">
                    <a:lumMod val="50000"/>
                  </a:schemeClr>
                </a:solidFill>
                <a:effectLst>
                  <a:outerShdw blurRad="76200" dist="50800" dir="5400000" algn="tl" rotWithShape="0">
                    <a:srgbClr val="000000">
                      <a:alpha val="65000"/>
                    </a:srgbClr>
                  </a:outerShdw>
                </a:effectLst>
              </a:rPr>
              <a:t>Поддорский муниципальный район</a:t>
            </a:r>
            <a:endParaRPr lang="ru-RU" sz="2400" b="1" spc="50" dirty="0">
              <a:ln w="11430"/>
              <a:solidFill>
                <a:schemeClr val="bg2">
                  <a:lumMod val="50000"/>
                </a:schemeClr>
              </a:solidFill>
              <a:effectLst>
                <a:outerShdw blurRad="76200" dist="50800" dir="5400000" algn="tl" rotWithShape="0">
                  <a:srgbClr val="000000">
                    <a:alpha val="65000"/>
                  </a:srgbClr>
                </a:outerShdw>
              </a:effectLst>
            </a:endParaRPr>
          </a:p>
        </p:txBody>
      </p:sp>
      <p:pic>
        <p:nvPicPr>
          <p:cNvPr id="9" name="Picture 2" descr="1212"/>
          <p:cNvPicPr>
            <a:picLocks noChangeAspect="1" noChangeArrowheads="1"/>
          </p:cNvPicPr>
          <p:nvPr/>
        </p:nvPicPr>
        <p:blipFill>
          <a:blip r:embed="rId3" cstate="print"/>
          <a:srcRect t="22363" b="10127"/>
          <a:stretch>
            <a:fillRect/>
          </a:stretch>
        </p:blipFill>
        <p:spPr bwMode="auto">
          <a:xfrm>
            <a:off x="0" y="71414"/>
            <a:ext cx="469582" cy="589275"/>
          </a:xfrm>
          <a:prstGeom prst="rect">
            <a:avLst/>
          </a:prstGeom>
          <a:noFill/>
          <a:ln w="9525">
            <a:noFill/>
            <a:miter lim="800000"/>
            <a:headEnd/>
            <a:tailEnd/>
          </a:ln>
          <a:effectLst>
            <a:reflection blurRad="6350" stA="50000" endA="300" endPos="38500" dist="50800" dir="5400000" sy="-100000" algn="bl" rotWithShape="0"/>
          </a:effectLst>
        </p:spPr>
      </p:pic>
      <p:pic>
        <p:nvPicPr>
          <p:cNvPr id="13" name="Picture 2"/>
          <p:cNvPicPr/>
          <p:nvPr/>
        </p:nvPicPr>
        <p:blipFill>
          <a:blip r:embed="rId4" cstate="print"/>
          <a:srcRect l="2595" t="6225" r="3327"/>
          <a:stretch/>
        </p:blipFill>
        <p:spPr>
          <a:xfrm>
            <a:off x="469584" y="-4"/>
            <a:ext cx="8674416" cy="686972"/>
          </a:xfrm>
          <a:prstGeom prst="rect">
            <a:avLst/>
          </a:prstGeom>
          <a:ln>
            <a:noFill/>
          </a:ln>
        </p:spPr>
      </p:pic>
      <p:sp>
        <p:nvSpPr>
          <p:cNvPr id="12" name="Прямоугольник 11"/>
          <p:cNvSpPr/>
          <p:nvPr/>
        </p:nvSpPr>
        <p:spPr>
          <a:xfrm>
            <a:off x="575563" y="71414"/>
            <a:ext cx="8568437" cy="615553"/>
          </a:xfrm>
          <a:prstGeom prst="rect">
            <a:avLst/>
          </a:prstGeom>
        </p:spPr>
        <p:txBody>
          <a:bodyPr wrap="square">
            <a:spAutoFit/>
          </a:bodyPr>
          <a:lstStyle/>
          <a:p>
            <a:pPr algn="ctr"/>
            <a:r>
              <a:rPr lang="ru-RU" b="1" dirty="0" smtClean="0">
                <a:solidFill>
                  <a:schemeClr val="accent4">
                    <a:lumMod val="60000"/>
                    <a:lumOff val="40000"/>
                  </a:schemeClr>
                </a:solidFill>
              </a:rPr>
              <a:t>Инвестиционный  потенциал </a:t>
            </a:r>
          </a:p>
          <a:p>
            <a:pPr algn="just"/>
            <a:endParaRPr lang="ru-RU" sz="1600" b="1" dirty="0" smtClean="0">
              <a:solidFill>
                <a:schemeClr val="accent4">
                  <a:lumMod val="60000"/>
                  <a:lumOff val="40000"/>
                </a:schemeClr>
              </a:solidFill>
              <a:effectLst>
                <a:outerShdw blurRad="50800" algn="tl">
                  <a:srgbClr val="000000"/>
                </a:outerShdw>
              </a:effectLst>
            </a:endParaRPr>
          </a:p>
        </p:txBody>
      </p:sp>
      <p:graphicFrame>
        <p:nvGraphicFramePr>
          <p:cNvPr id="3" name="Таблица 2"/>
          <p:cNvGraphicFramePr>
            <a:graphicFrameLocks noGrp="1"/>
          </p:cNvGraphicFramePr>
          <p:nvPr>
            <p:extLst>
              <p:ext uri="{D42A27DB-BD31-4B8C-83A1-F6EECF244321}">
                <p14:modId xmlns:p14="http://schemas.microsoft.com/office/powerpoint/2010/main" xmlns="" val="654559337"/>
              </p:ext>
            </p:extLst>
          </p:nvPr>
        </p:nvGraphicFramePr>
        <p:xfrm>
          <a:off x="1043608" y="1010274"/>
          <a:ext cx="7632849" cy="5382748"/>
        </p:xfrm>
        <a:graphic>
          <a:graphicData uri="http://schemas.openxmlformats.org/drawingml/2006/table">
            <a:tbl>
              <a:tblPr firstRow="1" firstCol="1" lastRow="1" lastCol="1" bandRow="1" bandCol="1">
                <a:tableStyleId>{5C22544A-7EE6-4342-B048-85BDC9FD1C3A}</a:tableStyleId>
              </a:tblPr>
              <a:tblGrid>
                <a:gridCol w="528193"/>
                <a:gridCol w="1222781"/>
                <a:gridCol w="1221257"/>
                <a:gridCol w="988209"/>
                <a:gridCol w="898631"/>
                <a:gridCol w="1552521"/>
                <a:gridCol w="1221257"/>
              </a:tblGrid>
              <a:tr h="815568">
                <a:tc>
                  <a:txBody>
                    <a:bodyPr/>
                    <a:lstStyle/>
                    <a:p>
                      <a:pPr marR="90170" algn="ctr">
                        <a:spcAft>
                          <a:spcPts val="0"/>
                        </a:spcAft>
                      </a:pPr>
                      <a:r>
                        <a:rPr lang="ru-RU" sz="900" kern="1200" dirty="0">
                          <a:solidFill>
                            <a:schemeClr val="tx1"/>
                          </a:solidFill>
                          <a:effectLst/>
                        </a:rPr>
                        <a:t>№ п/п</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marR="90170" algn="ctr">
                        <a:spcAft>
                          <a:spcPts val="0"/>
                        </a:spcAft>
                      </a:pPr>
                      <a:r>
                        <a:rPr lang="ru-RU" sz="900" kern="1200" dirty="0">
                          <a:solidFill>
                            <a:schemeClr val="tx1"/>
                          </a:solidFill>
                          <a:effectLst/>
                        </a:rPr>
                        <a:t>Наименование площадки</a:t>
                      </a:r>
                      <a:r>
                        <a:rPr lang="en-US" sz="900" kern="1200" dirty="0">
                          <a:solidFill>
                            <a:schemeClr val="tx1"/>
                          </a:solidFill>
                          <a:effectLst/>
                        </a:rPr>
                        <a:t>*</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marR="90170" algn="ctr">
                        <a:spcAft>
                          <a:spcPts val="0"/>
                        </a:spcAft>
                      </a:pPr>
                      <a:r>
                        <a:rPr lang="ru-RU" sz="900" kern="1200" dirty="0">
                          <a:solidFill>
                            <a:schemeClr val="tx1"/>
                          </a:solidFill>
                          <a:effectLst/>
                        </a:rPr>
                        <a:t>Место </a:t>
                      </a:r>
                      <a:br>
                        <a:rPr lang="ru-RU" sz="900" kern="1200" dirty="0">
                          <a:solidFill>
                            <a:schemeClr val="tx1"/>
                          </a:solidFill>
                          <a:effectLst/>
                        </a:rPr>
                      </a:br>
                      <a:r>
                        <a:rPr lang="ru-RU" sz="900" kern="1200" dirty="0">
                          <a:solidFill>
                            <a:schemeClr val="tx1"/>
                          </a:solidFill>
                          <a:effectLst/>
                        </a:rPr>
                        <a:t>нахождения площадки</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marR="90170" algn="ctr">
                        <a:spcAft>
                          <a:spcPts val="0"/>
                        </a:spcAft>
                      </a:pPr>
                      <a:r>
                        <a:rPr lang="ru-RU" sz="900" kern="1200" dirty="0">
                          <a:solidFill>
                            <a:schemeClr val="tx1"/>
                          </a:solidFill>
                          <a:effectLst/>
                        </a:rPr>
                        <a:t>Площадь,</a:t>
                      </a:r>
                      <a:br>
                        <a:rPr lang="ru-RU" sz="900" kern="1200" dirty="0">
                          <a:solidFill>
                            <a:schemeClr val="tx1"/>
                          </a:solidFill>
                          <a:effectLst/>
                        </a:rPr>
                      </a:br>
                      <a:r>
                        <a:rPr lang="ru-RU" sz="900" kern="1200" dirty="0">
                          <a:solidFill>
                            <a:schemeClr val="tx1"/>
                          </a:solidFill>
                          <a:effectLst/>
                        </a:rPr>
                        <a:t>га</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marR="90170" algn="ctr">
                        <a:spcAft>
                          <a:spcPts val="0"/>
                        </a:spcAft>
                      </a:pPr>
                      <a:r>
                        <a:rPr lang="ru-RU" sz="900" kern="1200" dirty="0" smtClean="0">
                          <a:solidFill>
                            <a:schemeClr val="tx1"/>
                          </a:solidFill>
                          <a:effectLst/>
                        </a:rPr>
                        <a:t>Категория</a:t>
                      </a:r>
                      <a:r>
                        <a:rPr lang="ru-RU" sz="900" kern="1200" dirty="0">
                          <a:solidFill>
                            <a:schemeClr val="tx1"/>
                          </a:solidFill>
                          <a:effectLst/>
                        </a:rPr>
                        <a:t/>
                      </a:r>
                      <a:br>
                        <a:rPr lang="ru-RU" sz="900" kern="1200" dirty="0">
                          <a:solidFill>
                            <a:schemeClr val="tx1"/>
                          </a:solidFill>
                          <a:effectLst/>
                        </a:rPr>
                      </a:br>
                      <a:r>
                        <a:rPr lang="ru-RU" sz="900" kern="1200" dirty="0">
                          <a:solidFill>
                            <a:schemeClr val="tx1"/>
                          </a:solidFill>
                          <a:effectLst/>
                        </a:rPr>
                        <a:t>земель</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marR="90170" algn="ctr">
                        <a:spcAft>
                          <a:spcPts val="0"/>
                        </a:spcAft>
                      </a:pPr>
                      <a:r>
                        <a:rPr lang="ru-RU" sz="900" kern="1200" dirty="0">
                          <a:solidFill>
                            <a:schemeClr val="tx1"/>
                          </a:solidFill>
                          <a:effectLst/>
                        </a:rPr>
                        <a:t>Возможные варианты использование (целевое </a:t>
                      </a:r>
                      <a:br>
                        <a:rPr lang="ru-RU" sz="900" kern="1200" dirty="0">
                          <a:solidFill>
                            <a:schemeClr val="tx1"/>
                          </a:solidFill>
                          <a:effectLst/>
                        </a:rPr>
                      </a:br>
                      <a:r>
                        <a:rPr lang="ru-RU" sz="900" kern="1200" dirty="0">
                          <a:solidFill>
                            <a:schemeClr val="tx1"/>
                          </a:solidFill>
                          <a:effectLst/>
                        </a:rPr>
                        <a:t>назначение)</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marR="90170" algn="ctr">
                        <a:spcAft>
                          <a:spcPts val="0"/>
                        </a:spcAft>
                      </a:pPr>
                      <a:r>
                        <a:rPr lang="ru-RU" sz="900" kern="1200" dirty="0">
                          <a:solidFill>
                            <a:schemeClr val="tx1"/>
                          </a:solidFill>
                          <a:effectLst/>
                        </a:rPr>
                        <a:t>Собственность</a:t>
                      </a:r>
                      <a:br>
                        <a:rPr lang="ru-RU" sz="900" kern="1200" dirty="0">
                          <a:solidFill>
                            <a:schemeClr val="tx1"/>
                          </a:solidFill>
                          <a:effectLst/>
                        </a:rPr>
                      </a:b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r>
              <a:tr h="163113">
                <a:tc>
                  <a:txBody>
                    <a:bodyPr/>
                    <a:lstStyle/>
                    <a:p>
                      <a:pPr marR="90170" algn="ctr">
                        <a:spcAft>
                          <a:spcPts val="0"/>
                        </a:spcAft>
                      </a:pPr>
                      <a:r>
                        <a:rPr lang="ru-RU" sz="900" kern="1200" dirty="0">
                          <a:solidFill>
                            <a:schemeClr val="tx1"/>
                          </a:solidFill>
                          <a:effectLst/>
                        </a:rPr>
                        <a:t>1</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solidFill>
                      <a:schemeClr val="accent1">
                        <a:lumMod val="20000"/>
                        <a:lumOff val="80000"/>
                      </a:schemeClr>
                    </a:solidFill>
                  </a:tcPr>
                </a:tc>
                <a:tc>
                  <a:txBody>
                    <a:bodyPr/>
                    <a:lstStyle/>
                    <a:p>
                      <a:pPr marR="90170" algn="ctr">
                        <a:spcAft>
                          <a:spcPts val="0"/>
                        </a:spcAft>
                      </a:pPr>
                      <a:r>
                        <a:rPr lang="ru-RU" sz="900" kern="1200">
                          <a:solidFill>
                            <a:schemeClr val="tx1"/>
                          </a:solidFill>
                          <a:effectLst/>
                        </a:rPr>
                        <a:t>2</a:t>
                      </a:r>
                      <a:endParaRPr lang="ru-RU" sz="900">
                        <a:solidFill>
                          <a:schemeClr val="tx1"/>
                        </a:solidFill>
                        <a:effectLst/>
                        <a:latin typeface="Times New Roman" panose="02020603050405020304" pitchFamily="18" charset="0"/>
                        <a:ea typeface="Times New Roman" panose="02020603050405020304" pitchFamily="18" charset="0"/>
                      </a:endParaRPr>
                    </a:p>
                  </a:txBody>
                  <a:tcPr marL="49880" marR="49880" marT="0" marB="0">
                    <a:solidFill>
                      <a:schemeClr val="accent1">
                        <a:lumMod val="20000"/>
                        <a:lumOff val="80000"/>
                      </a:schemeClr>
                    </a:solidFill>
                  </a:tcPr>
                </a:tc>
                <a:tc>
                  <a:txBody>
                    <a:bodyPr/>
                    <a:lstStyle/>
                    <a:p>
                      <a:pPr marR="90170" algn="ctr">
                        <a:spcAft>
                          <a:spcPts val="0"/>
                        </a:spcAft>
                      </a:pPr>
                      <a:r>
                        <a:rPr lang="ru-RU" sz="900" kern="1200">
                          <a:solidFill>
                            <a:schemeClr val="tx1"/>
                          </a:solidFill>
                          <a:effectLst/>
                        </a:rPr>
                        <a:t>3</a:t>
                      </a:r>
                      <a:endParaRPr lang="ru-RU" sz="900">
                        <a:solidFill>
                          <a:schemeClr val="tx1"/>
                        </a:solidFill>
                        <a:effectLst/>
                        <a:latin typeface="Times New Roman" panose="02020603050405020304" pitchFamily="18" charset="0"/>
                        <a:ea typeface="Times New Roman" panose="02020603050405020304" pitchFamily="18" charset="0"/>
                      </a:endParaRPr>
                    </a:p>
                  </a:txBody>
                  <a:tcPr marL="49880" marR="49880" marT="0" marB="0">
                    <a:solidFill>
                      <a:schemeClr val="accent1">
                        <a:lumMod val="20000"/>
                        <a:lumOff val="80000"/>
                      </a:schemeClr>
                    </a:solidFill>
                  </a:tcPr>
                </a:tc>
                <a:tc>
                  <a:txBody>
                    <a:bodyPr/>
                    <a:lstStyle/>
                    <a:p>
                      <a:pPr marR="90170" algn="ctr">
                        <a:spcAft>
                          <a:spcPts val="0"/>
                        </a:spcAft>
                      </a:pPr>
                      <a:r>
                        <a:rPr lang="ru-RU" sz="900" kern="1200">
                          <a:solidFill>
                            <a:schemeClr val="tx1"/>
                          </a:solidFill>
                          <a:effectLst/>
                        </a:rPr>
                        <a:t>4</a:t>
                      </a:r>
                      <a:endParaRPr lang="ru-RU" sz="900">
                        <a:solidFill>
                          <a:schemeClr val="tx1"/>
                        </a:solidFill>
                        <a:effectLst/>
                        <a:latin typeface="Times New Roman" panose="02020603050405020304" pitchFamily="18" charset="0"/>
                        <a:ea typeface="Times New Roman" panose="02020603050405020304" pitchFamily="18" charset="0"/>
                      </a:endParaRPr>
                    </a:p>
                  </a:txBody>
                  <a:tcPr marL="49880" marR="49880" marT="0" marB="0">
                    <a:solidFill>
                      <a:schemeClr val="accent1">
                        <a:lumMod val="20000"/>
                        <a:lumOff val="80000"/>
                      </a:schemeClr>
                    </a:solidFill>
                  </a:tcPr>
                </a:tc>
                <a:tc>
                  <a:txBody>
                    <a:bodyPr/>
                    <a:lstStyle/>
                    <a:p>
                      <a:pPr marR="90170" algn="ctr">
                        <a:spcAft>
                          <a:spcPts val="0"/>
                        </a:spcAft>
                      </a:pPr>
                      <a:r>
                        <a:rPr lang="ru-RU" sz="900" kern="1200">
                          <a:solidFill>
                            <a:schemeClr val="tx1"/>
                          </a:solidFill>
                          <a:effectLst/>
                        </a:rPr>
                        <a:t>6</a:t>
                      </a:r>
                      <a:endParaRPr lang="ru-RU" sz="900">
                        <a:solidFill>
                          <a:schemeClr val="tx1"/>
                        </a:solidFill>
                        <a:effectLst/>
                        <a:latin typeface="Times New Roman" panose="02020603050405020304" pitchFamily="18" charset="0"/>
                        <a:ea typeface="Times New Roman" panose="02020603050405020304" pitchFamily="18" charset="0"/>
                      </a:endParaRPr>
                    </a:p>
                  </a:txBody>
                  <a:tcPr marL="49880" marR="49880" marT="0" marB="0">
                    <a:solidFill>
                      <a:schemeClr val="accent1">
                        <a:lumMod val="20000"/>
                        <a:lumOff val="80000"/>
                      </a:schemeClr>
                    </a:solidFill>
                  </a:tcPr>
                </a:tc>
                <a:tc>
                  <a:txBody>
                    <a:bodyPr/>
                    <a:lstStyle/>
                    <a:p>
                      <a:pPr marR="90170" algn="ctr">
                        <a:spcAft>
                          <a:spcPts val="0"/>
                        </a:spcAft>
                      </a:pPr>
                      <a:r>
                        <a:rPr lang="ru-RU" sz="900" kern="1200" dirty="0">
                          <a:solidFill>
                            <a:schemeClr val="tx1"/>
                          </a:solidFill>
                          <a:effectLst/>
                        </a:rPr>
                        <a:t>7</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solidFill>
                      <a:schemeClr val="accent1">
                        <a:lumMod val="20000"/>
                        <a:lumOff val="80000"/>
                      </a:schemeClr>
                    </a:solidFill>
                  </a:tcPr>
                </a:tc>
                <a:tc>
                  <a:txBody>
                    <a:bodyPr/>
                    <a:lstStyle/>
                    <a:p>
                      <a:pPr marR="90170" algn="ctr">
                        <a:spcAft>
                          <a:spcPts val="0"/>
                        </a:spcAft>
                      </a:pPr>
                      <a:r>
                        <a:rPr lang="ru-RU" sz="900" kern="1200">
                          <a:solidFill>
                            <a:schemeClr val="tx1"/>
                          </a:solidFill>
                          <a:effectLst/>
                        </a:rPr>
                        <a:t>8</a:t>
                      </a:r>
                      <a:endParaRPr lang="ru-RU" sz="900">
                        <a:solidFill>
                          <a:schemeClr val="tx1"/>
                        </a:solidFill>
                        <a:effectLst/>
                        <a:latin typeface="Times New Roman" panose="02020603050405020304" pitchFamily="18" charset="0"/>
                        <a:ea typeface="Times New Roman" panose="02020603050405020304" pitchFamily="18" charset="0"/>
                      </a:endParaRPr>
                    </a:p>
                  </a:txBody>
                  <a:tcPr marL="49880" marR="49880" marT="0" marB="0">
                    <a:solidFill>
                      <a:schemeClr val="accent1">
                        <a:lumMod val="20000"/>
                        <a:lumOff val="80000"/>
                      </a:schemeClr>
                    </a:solidFill>
                  </a:tcPr>
                </a:tc>
              </a:tr>
              <a:tr h="978682">
                <a:tc>
                  <a:txBody>
                    <a:bodyPr/>
                    <a:lstStyle/>
                    <a:p>
                      <a:pPr marR="90170" algn="ctr">
                        <a:spcAft>
                          <a:spcPts val="0"/>
                        </a:spcAft>
                      </a:pPr>
                      <a:r>
                        <a:rPr lang="ru-RU" sz="900" dirty="0">
                          <a:solidFill>
                            <a:schemeClr val="tx1"/>
                          </a:solidFill>
                          <a:effectLst/>
                        </a:rPr>
                        <a:t>1</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a:solidFill>
                            <a:schemeClr val="tx1"/>
                          </a:solidFill>
                          <a:effectLst/>
                        </a:rPr>
                        <a:t>с. Масловское "Фермы"</a:t>
                      </a:r>
                    </a:p>
                    <a:p>
                      <a:pPr marR="90170">
                        <a:spcAft>
                          <a:spcPts val="0"/>
                        </a:spcAft>
                      </a:pPr>
                      <a:r>
                        <a:rPr lang="ru-RU" sz="900">
                          <a:solidFill>
                            <a:schemeClr val="tx1"/>
                          </a:solidFill>
                          <a:effectLst/>
                        </a:rPr>
                        <a:t> </a:t>
                      </a:r>
                      <a:endParaRPr lang="ru-RU" sz="90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a:solidFill>
                            <a:schemeClr val="tx1"/>
                          </a:solidFill>
                          <a:effectLst/>
                        </a:rPr>
                        <a:t>Новгородская область, Поддорский район, с. Масловское</a:t>
                      </a:r>
                    </a:p>
                    <a:p>
                      <a:pPr marR="90170" indent="81280">
                        <a:spcAft>
                          <a:spcPts val="0"/>
                        </a:spcAft>
                      </a:pPr>
                      <a:r>
                        <a:rPr lang="ru-RU" sz="900">
                          <a:solidFill>
                            <a:schemeClr val="tx1"/>
                          </a:solidFill>
                          <a:effectLst/>
                        </a:rPr>
                        <a:t> </a:t>
                      </a:r>
                      <a:endParaRPr lang="ru-RU" sz="90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a:solidFill>
                            <a:schemeClr val="tx1"/>
                          </a:solidFill>
                          <a:effectLst/>
                        </a:rPr>
                        <a:t>5,7</a:t>
                      </a:r>
                    </a:p>
                    <a:p>
                      <a:pPr marR="90170">
                        <a:spcAft>
                          <a:spcPts val="0"/>
                        </a:spcAft>
                      </a:pPr>
                      <a:r>
                        <a:rPr lang="ru-RU" sz="900">
                          <a:solidFill>
                            <a:schemeClr val="tx1"/>
                          </a:solidFill>
                          <a:effectLst/>
                        </a:rPr>
                        <a:t> </a:t>
                      </a:r>
                      <a:endParaRPr lang="ru-RU" sz="90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a:solidFill>
                            <a:schemeClr val="tx1"/>
                          </a:solidFill>
                          <a:effectLst/>
                        </a:rPr>
                        <a:t>земли промышленности и иного специального назначения</a:t>
                      </a:r>
                    </a:p>
                    <a:p>
                      <a:pPr marR="90170">
                        <a:spcAft>
                          <a:spcPts val="0"/>
                        </a:spcAft>
                      </a:pPr>
                      <a:r>
                        <a:rPr lang="ru-RU" sz="900">
                          <a:solidFill>
                            <a:schemeClr val="tx1"/>
                          </a:solidFill>
                          <a:effectLst/>
                        </a:rPr>
                        <a:t> </a:t>
                      </a:r>
                      <a:endParaRPr lang="ru-RU" sz="90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dirty="0">
                          <a:solidFill>
                            <a:schemeClr val="tx1"/>
                          </a:solidFill>
                          <a:effectLst/>
                        </a:rPr>
                        <a:t>Сельскохозяйственное производство</a:t>
                      </a:r>
                    </a:p>
                    <a:p>
                      <a:pPr marR="90170">
                        <a:spcAft>
                          <a:spcPts val="0"/>
                        </a:spcAft>
                      </a:pPr>
                      <a:r>
                        <a:rPr lang="ru-RU" sz="900" dirty="0">
                          <a:solidFill>
                            <a:schemeClr val="tx1"/>
                          </a:solidFill>
                          <a:effectLst/>
                        </a:rPr>
                        <a:t> </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dirty="0">
                          <a:solidFill>
                            <a:schemeClr val="tx1"/>
                          </a:solidFill>
                          <a:effectLst/>
                        </a:rPr>
                        <a:t>муниципальная собственность</a:t>
                      </a:r>
                    </a:p>
                    <a:p>
                      <a:pPr marR="90170" indent="30480">
                        <a:spcAft>
                          <a:spcPts val="0"/>
                        </a:spcAft>
                      </a:pPr>
                      <a:r>
                        <a:rPr lang="ru-RU" sz="900" dirty="0">
                          <a:solidFill>
                            <a:schemeClr val="tx1"/>
                          </a:solidFill>
                          <a:effectLst/>
                        </a:rPr>
                        <a:t> </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r>
              <a:tr h="1141795">
                <a:tc>
                  <a:txBody>
                    <a:bodyPr/>
                    <a:lstStyle/>
                    <a:p>
                      <a:pPr marR="90170" algn="ctr">
                        <a:spcAft>
                          <a:spcPts val="0"/>
                        </a:spcAft>
                      </a:pPr>
                      <a:r>
                        <a:rPr lang="ru-RU" sz="900" dirty="0">
                          <a:solidFill>
                            <a:schemeClr val="tx1"/>
                          </a:solidFill>
                          <a:effectLst/>
                        </a:rPr>
                        <a:t>2</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dirty="0">
                          <a:solidFill>
                            <a:schemeClr val="tx1"/>
                          </a:solidFill>
                          <a:effectLst/>
                        </a:rPr>
                        <a:t>с.Поддорье, ул. Мира жилищное </a:t>
                      </a:r>
                      <a:r>
                        <a:rPr lang="ru-RU" sz="900" dirty="0" smtClean="0">
                          <a:solidFill>
                            <a:schemeClr val="tx1"/>
                          </a:solidFill>
                          <a:effectLst/>
                        </a:rPr>
                        <a:t>строительство</a:t>
                      </a:r>
                      <a:endParaRPr lang="ru-RU" sz="900" dirty="0">
                        <a:solidFill>
                          <a:schemeClr val="tx1"/>
                        </a:solidFill>
                        <a:effectLst/>
                      </a:endParaRPr>
                    </a:p>
                    <a:p>
                      <a:pPr marR="90170">
                        <a:spcAft>
                          <a:spcPts val="0"/>
                        </a:spcAft>
                      </a:pPr>
                      <a:r>
                        <a:rPr lang="ru-RU" sz="900" dirty="0">
                          <a:solidFill>
                            <a:schemeClr val="tx1"/>
                          </a:solidFill>
                          <a:effectLst/>
                        </a:rPr>
                        <a:t> </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a:solidFill>
                            <a:schemeClr val="tx1"/>
                          </a:solidFill>
                          <a:effectLst/>
                        </a:rPr>
                        <a:t>Новгородская область, Поддорский район, с. Поддорье. ул. Мира</a:t>
                      </a:r>
                    </a:p>
                    <a:p>
                      <a:pPr marR="90170" indent="81280">
                        <a:spcAft>
                          <a:spcPts val="0"/>
                        </a:spcAft>
                      </a:pPr>
                      <a:r>
                        <a:rPr lang="ru-RU" sz="900">
                          <a:solidFill>
                            <a:schemeClr val="tx1"/>
                          </a:solidFill>
                          <a:effectLst/>
                        </a:rPr>
                        <a:t> </a:t>
                      </a:r>
                      <a:endParaRPr lang="ru-RU" sz="90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a:solidFill>
                            <a:schemeClr val="tx1"/>
                          </a:solidFill>
                          <a:effectLst/>
                        </a:rPr>
                        <a:t>11,3</a:t>
                      </a:r>
                    </a:p>
                    <a:p>
                      <a:pPr marR="90170">
                        <a:spcAft>
                          <a:spcPts val="0"/>
                        </a:spcAft>
                      </a:pPr>
                      <a:r>
                        <a:rPr lang="ru-RU" sz="900">
                          <a:solidFill>
                            <a:schemeClr val="tx1"/>
                          </a:solidFill>
                          <a:effectLst/>
                        </a:rPr>
                        <a:t> </a:t>
                      </a:r>
                      <a:endParaRPr lang="ru-RU" sz="90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a:solidFill>
                            <a:schemeClr val="tx1"/>
                          </a:solidFill>
                          <a:effectLst/>
                        </a:rPr>
                        <a:t>земли населенных пунктов</a:t>
                      </a:r>
                    </a:p>
                    <a:p>
                      <a:pPr marR="90170" indent="137160">
                        <a:spcAft>
                          <a:spcPts val="0"/>
                        </a:spcAft>
                      </a:pPr>
                      <a:r>
                        <a:rPr lang="ru-RU" sz="900">
                          <a:solidFill>
                            <a:schemeClr val="tx1"/>
                          </a:solidFill>
                          <a:effectLst/>
                        </a:rPr>
                        <a:t> </a:t>
                      </a:r>
                      <a:endParaRPr lang="ru-RU" sz="90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a:solidFill>
                            <a:schemeClr val="tx1"/>
                          </a:solidFill>
                          <a:effectLst/>
                        </a:rPr>
                        <a:t>для жилищного строительства</a:t>
                      </a:r>
                    </a:p>
                    <a:p>
                      <a:pPr marR="90170" indent="137160">
                        <a:spcAft>
                          <a:spcPts val="0"/>
                        </a:spcAft>
                      </a:pPr>
                      <a:r>
                        <a:rPr lang="ru-RU" sz="900">
                          <a:solidFill>
                            <a:schemeClr val="tx1"/>
                          </a:solidFill>
                          <a:effectLst/>
                        </a:rPr>
                        <a:t> </a:t>
                      </a:r>
                      <a:endParaRPr lang="ru-RU" sz="90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dirty="0">
                          <a:solidFill>
                            <a:schemeClr val="tx1"/>
                          </a:solidFill>
                          <a:effectLst/>
                        </a:rPr>
                        <a:t>муниципальная собственность</a:t>
                      </a:r>
                    </a:p>
                    <a:p>
                      <a:pPr marR="90170" indent="137160">
                        <a:spcAft>
                          <a:spcPts val="0"/>
                        </a:spcAft>
                      </a:pPr>
                      <a:r>
                        <a:rPr lang="ru-RU" sz="900" dirty="0">
                          <a:solidFill>
                            <a:schemeClr val="tx1"/>
                          </a:solidFill>
                          <a:effectLst/>
                        </a:rPr>
                        <a:t> </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r>
              <a:tr h="1141795">
                <a:tc>
                  <a:txBody>
                    <a:bodyPr/>
                    <a:lstStyle/>
                    <a:p>
                      <a:pPr marR="90170" algn="ctr">
                        <a:spcAft>
                          <a:spcPts val="0"/>
                        </a:spcAft>
                      </a:pPr>
                      <a:r>
                        <a:rPr lang="ru-RU" sz="900" dirty="0">
                          <a:solidFill>
                            <a:schemeClr val="tx1"/>
                          </a:solidFill>
                          <a:effectLst/>
                        </a:rPr>
                        <a:t>3</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dirty="0">
                          <a:solidFill>
                            <a:schemeClr val="tx1"/>
                          </a:solidFill>
                          <a:effectLst/>
                        </a:rPr>
                        <a:t>с. Поддорье "Подстанция"</a:t>
                      </a:r>
                    </a:p>
                    <a:p>
                      <a:pPr marR="90170">
                        <a:spcAft>
                          <a:spcPts val="0"/>
                        </a:spcAft>
                      </a:pPr>
                      <a:r>
                        <a:rPr lang="ru-RU" sz="900" dirty="0">
                          <a:solidFill>
                            <a:schemeClr val="tx1"/>
                          </a:solidFill>
                          <a:effectLst/>
                        </a:rPr>
                        <a:t> </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a:solidFill>
                            <a:schemeClr val="tx1"/>
                          </a:solidFill>
                          <a:effectLst/>
                        </a:rPr>
                        <a:t>Новгородская область, Поддорский район, с. Поддорье. ул. Октябрьская</a:t>
                      </a:r>
                    </a:p>
                    <a:p>
                      <a:pPr marR="90170" indent="81280">
                        <a:spcAft>
                          <a:spcPts val="0"/>
                        </a:spcAft>
                      </a:pPr>
                      <a:r>
                        <a:rPr lang="ru-RU" sz="900">
                          <a:solidFill>
                            <a:schemeClr val="tx1"/>
                          </a:solidFill>
                          <a:effectLst/>
                        </a:rPr>
                        <a:t> </a:t>
                      </a:r>
                      <a:endParaRPr lang="ru-RU" sz="90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dirty="0">
                          <a:solidFill>
                            <a:schemeClr val="tx1"/>
                          </a:solidFill>
                          <a:effectLst/>
                        </a:rPr>
                        <a:t>10,7</a:t>
                      </a:r>
                    </a:p>
                    <a:p>
                      <a:pPr marR="90170">
                        <a:spcAft>
                          <a:spcPts val="0"/>
                        </a:spcAft>
                      </a:pPr>
                      <a:r>
                        <a:rPr lang="ru-RU" sz="900">
                          <a:solidFill>
                            <a:schemeClr val="tx1"/>
                          </a:solidFill>
                          <a:effectLst/>
                        </a:rPr>
                        <a:t> </a:t>
                      </a:r>
                      <a:endParaRPr lang="ru-RU" sz="90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a:solidFill>
                            <a:schemeClr val="tx1"/>
                          </a:solidFill>
                          <a:effectLst/>
                        </a:rPr>
                        <a:t>земли сельскохозяйственного назначения</a:t>
                      </a:r>
                    </a:p>
                    <a:p>
                      <a:pPr marR="90170" indent="137160">
                        <a:spcAft>
                          <a:spcPts val="0"/>
                        </a:spcAft>
                      </a:pPr>
                      <a:r>
                        <a:rPr lang="ru-RU" sz="900">
                          <a:solidFill>
                            <a:schemeClr val="tx1"/>
                          </a:solidFill>
                          <a:effectLst/>
                        </a:rPr>
                        <a:t> </a:t>
                      </a:r>
                      <a:endParaRPr lang="ru-RU" sz="90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a:solidFill>
                            <a:schemeClr val="tx1"/>
                          </a:solidFill>
                          <a:effectLst/>
                        </a:rPr>
                        <a:t>Сельскохозяйственное производство</a:t>
                      </a:r>
                    </a:p>
                    <a:p>
                      <a:pPr marR="90170" indent="137160">
                        <a:spcAft>
                          <a:spcPts val="0"/>
                        </a:spcAft>
                      </a:pPr>
                      <a:r>
                        <a:rPr lang="ru-RU" sz="900">
                          <a:solidFill>
                            <a:schemeClr val="tx1"/>
                          </a:solidFill>
                          <a:effectLst/>
                        </a:rPr>
                        <a:t> </a:t>
                      </a:r>
                      <a:endParaRPr lang="ru-RU" sz="90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dirty="0">
                          <a:solidFill>
                            <a:schemeClr val="tx1"/>
                          </a:solidFill>
                          <a:effectLst/>
                        </a:rPr>
                        <a:t>муниципальная собственность</a:t>
                      </a:r>
                    </a:p>
                    <a:p>
                      <a:pPr marR="90170" indent="137160">
                        <a:spcAft>
                          <a:spcPts val="0"/>
                        </a:spcAft>
                      </a:pPr>
                      <a:r>
                        <a:rPr lang="ru-RU" sz="900" dirty="0">
                          <a:solidFill>
                            <a:schemeClr val="tx1"/>
                          </a:solidFill>
                          <a:effectLst/>
                        </a:rPr>
                        <a:t> </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r>
              <a:tr h="1141795">
                <a:tc>
                  <a:txBody>
                    <a:bodyPr/>
                    <a:lstStyle/>
                    <a:p>
                      <a:pPr marR="90170" algn="ctr">
                        <a:spcAft>
                          <a:spcPts val="0"/>
                        </a:spcAft>
                      </a:pPr>
                      <a:r>
                        <a:rPr lang="ru-RU" sz="900" dirty="0">
                          <a:solidFill>
                            <a:schemeClr val="tx1"/>
                          </a:solidFill>
                          <a:effectLst/>
                        </a:rPr>
                        <a:t>4</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dirty="0">
                          <a:solidFill>
                            <a:schemeClr val="tx1"/>
                          </a:solidFill>
                          <a:effectLst/>
                        </a:rPr>
                        <a:t>Гараж  с. Поддорье. ул. Полевая </a:t>
                      </a:r>
                    </a:p>
                    <a:p>
                      <a:pPr marR="90170">
                        <a:spcAft>
                          <a:spcPts val="0"/>
                        </a:spcAft>
                      </a:pPr>
                      <a:r>
                        <a:rPr lang="ru-RU" sz="900" dirty="0">
                          <a:solidFill>
                            <a:schemeClr val="tx1"/>
                          </a:solidFill>
                          <a:effectLst/>
                        </a:rPr>
                        <a:t> </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dirty="0">
                          <a:solidFill>
                            <a:schemeClr val="tx1"/>
                          </a:solidFill>
                          <a:effectLst/>
                        </a:rPr>
                        <a:t>Новгородская область, Поддорский район,  с. Поддорье. ул. Полевая</a:t>
                      </a:r>
                    </a:p>
                    <a:p>
                      <a:pPr marR="90170" indent="81280">
                        <a:spcAft>
                          <a:spcPts val="0"/>
                        </a:spcAft>
                      </a:pPr>
                      <a:r>
                        <a:rPr lang="ru-RU" sz="900" dirty="0">
                          <a:solidFill>
                            <a:schemeClr val="tx1"/>
                          </a:solidFill>
                          <a:effectLst/>
                        </a:rPr>
                        <a:t> </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smtClean="0">
                          <a:solidFill>
                            <a:schemeClr val="tx1"/>
                          </a:solidFill>
                          <a:effectLst/>
                        </a:rPr>
                        <a:t>0,13</a:t>
                      </a:r>
                      <a:endParaRPr lang="ru-RU" sz="900" dirty="0">
                        <a:solidFill>
                          <a:schemeClr val="tx1"/>
                        </a:solidFill>
                        <a:effectLst/>
                      </a:endParaRPr>
                    </a:p>
                    <a:p>
                      <a:pPr marR="90170">
                        <a:spcAft>
                          <a:spcPts val="0"/>
                        </a:spcAft>
                      </a:pPr>
                      <a:r>
                        <a:rPr lang="ru-RU" sz="900" dirty="0">
                          <a:solidFill>
                            <a:schemeClr val="tx1"/>
                          </a:solidFill>
                          <a:effectLst/>
                        </a:rPr>
                        <a:t> </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dirty="0">
                          <a:solidFill>
                            <a:schemeClr val="tx1"/>
                          </a:solidFill>
                          <a:effectLst/>
                        </a:rPr>
                        <a:t>земли населенных пунктов</a:t>
                      </a:r>
                    </a:p>
                    <a:p>
                      <a:pPr marR="90170" indent="137160">
                        <a:spcAft>
                          <a:spcPts val="0"/>
                        </a:spcAft>
                      </a:pPr>
                      <a:r>
                        <a:rPr lang="ru-RU" sz="900" dirty="0">
                          <a:solidFill>
                            <a:schemeClr val="tx1"/>
                          </a:solidFill>
                          <a:effectLst/>
                        </a:rPr>
                        <a:t> </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dirty="0">
                          <a:solidFill>
                            <a:schemeClr val="tx1"/>
                          </a:solidFill>
                          <a:effectLst/>
                        </a:rPr>
                        <a:t>Промышленное производство</a:t>
                      </a:r>
                    </a:p>
                    <a:p>
                      <a:pPr marR="90170" indent="137160">
                        <a:spcAft>
                          <a:spcPts val="0"/>
                        </a:spcAft>
                      </a:pPr>
                      <a:r>
                        <a:rPr lang="ru-RU" sz="900" dirty="0">
                          <a:solidFill>
                            <a:schemeClr val="tx1"/>
                          </a:solidFill>
                          <a:effectLst/>
                        </a:rPr>
                        <a:t> </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c>
                  <a:txBody>
                    <a:bodyPr/>
                    <a:lstStyle/>
                    <a:p>
                      <a:pPr>
                        <a:spcAft>
                          <a:spcPts val="0"/>
                        </a:spcAft>
                      </a:pPr>
                      <a:r>
                        <a:rPr lang="ru-RU" sz="900" dirty="0">
                          <a:solidFill>
                            <a:schemeClr val="tx1"/>
                          </a:solidFill>
                          <a:effectLst/>
                        </a:rPr>
                        <a:t>муниципальная собственность</a:t>
                      </a:r>
                    </a:p>
                    <a:p>
                      <a:pPr marR="90170" indent="137160">
                        <a:spcAft>
                          <a:spcPts val="0"/>
                        </a:spcAft>
                      </a:pPr>
                      <a:r>
                        <a:rPr lang="ru-RU" sz="900" dirty="0">
                          <a:solidFill>
                            <a:schemeClr val="tx1"/>
                          </a:solidFill>
                          <a:effectLst/>
                        </a:rPr>
                        <a:t> </a:t>
                      </a:r>
                      <a:endParaRPr lang="ru-RU" sz="900" dirty="0">
                        <a:solidFill>
                          <a:schemeClr val="tx1"/>
                        </a:solidFill>
                        <a:effectLst/>
                        <a:latin typeface="Times New Roman" panose="02020603050405020304" pitchFamily="18" charset="0"/>
                        <a:ea typeface="Times New Roman" panose="02020603050405020304" pitchFamily="18" charset="0"/>
                      </a:endParaRPr>
                    </a:p>
                  </a:txBody>
                  <a:tcPr marL="49880" marR="49880" marT="0" marB="0" anchor="ctr">
                    <a:solidFill>
                      <a:schemeClr val="accent1">
                        <a:lumMod val="20000"/>
                        <a:lumOff val="80000"/>
                      </a:schemeClr>
                    </a:solidFill>
                  </a:tcPr>
                </a:tc>
              </a:tr>
            </a:tbl>
          </a:graphicData>
        </a:graphic>
      </p:graphicFrame>
      <p:sp>
        <p:nvSpPr>
          <p:cNvPr id="4" name="Прямоугольник 3"/>
          <p:cNvSpPr/>
          <p:nvPr/>
        </p:nvSpPr>
        <p:spPr>
          <a:xfrm>
            <a:off x="1259632" y="702497"/>
            <a:ext cx="6696744" cy="307777"/>
          </a:xfrm>
          <a:prstGeom prst="rect">
            <a:avLst/>
          </a:prstGeom>
        </p:spPr>
        <p:txBody>
          <a:bodyPr wrap="square">
            <a:spAutoFit/>
          </a:bodyPr>
          <a:lstStyle/>
          <a:p>
            <a:pPr marR="90170" indent="457200" algn="ctr">
              <a:spcAft>
                <a:spcPts val="0"/>
              </a:spcAft>
            </a:pPr>
            <a:r>
              <a:rPr lang="ru-RU" sz="1400" b="1" dirty="0">
                <a:latin typeface="Times New Roman" panose="02020603050405020304" pitchFamily="18" charset="0"/>
                <a:ea typeface="Times New Roman" panose="02020603050405020304" pitchFamily="18" charset="0"/>
              </a:rPr>
              <a:t>РЕЕСТР СВОБОДНЫХ ИНВЕСТИЦИОННЫХ ПЛОЩАДОК</a:t>
            </a:r>
            <a:endParaRPr lang="ru-RU"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847883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3192916" y="3198165"/>
            <a:ext cx="6858002" cy="461665"/>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sz="2400" b="1" spc="50" dirty="0" smtClean="0">
                <a:ln w="11430"/>
                <a:solidFill>
                  <a:schemeClr val="bg2">
                    <a:lumMod val="50000"/>
                  </a:schemeClr>
                </a:solidFill>
                <a:effectLst>
                  <a:outerShdw blurRad="76200" dist="50800" dir="5400000" algn="tl" rotWithShape="0">
                    <a:srgbClr val="000000">
                      <a:alpha val="65000"/>
                    </a:srgbClr>
                  </a:outerShdw>
                </a:effectLst>
              </a:rPr>
              <a:t>Поддорский муниципальный район</a:t>
            </a:r>
            <a:endParaRPr lang="ru-RU" sz="2400" b="1" spc="50" dirty="0">
              <a:ln w="11430"/>
              <a:solidFill>
                <a:schemeClr val="bg2">
                  <a:lumMod val="50000"/>
                </a:schemeClr>
              </a:solidFill>
              <a:effectLst>
                <a:outerShdw blurRad="76200" dist="50800" dir="5400000" algn="tl" rotWithShape="0">
                  <a:srgbClr val="000000">
                    <a:alpha val="65000"/>
                  </a:srgbClr>
                </a:outerShdw>
              </a:effectLst>
            </a:endParaRPr>
          </a:p>
        </p:txBody>
      </p:sp>
      <p:pic>
        <p:nvPicPr>
          <p:cNvPr id="9" name="Picture 2" descr="1212"/>
          <p:cNvPicPr>
            <a:picLocks noChangeAspect="1" noChangeArrowheads="1"/>
          </p:cNvPicPr>
          <p:nvPr/>
        </p:nvPicPr>
        <p:blipFill>
          <a:blip r:embed="rId3" cstate="print"/>
          <a:srcRect t="22363" b="10127"/>
          <a:stretch>
            <a:fillRect/>
          </a:stretch>
        </p:blipFill>
        <p:spPr bwMode="auto">
          <a:xfrm>
            <a:off x="87176" y="63947"/>
            <a:ext cx="469582" cy="589275"/>
          </a:xfrm>
          <a:prstGeom prst="rect">
            <a:avLst/>
          </a:prstGeom>
          <a:noFill/>
          <a:ln w="9525">
            <a:noFill/>
            <a:miter lim="800000"/>
            <a:headEnd/>
            <a:tailEnd/>
          </a:ln>
          <a:effectLst>
            <a:reflection blurRad="6350" stA="50000" endA="300" endPos="38500" dist="50800" dir="5400000" sy="-100000" algn="bl" rotWithShape="0"/>
          </a:effectLst>
        </p:spPr>
      </p:pic>
      <p:pic>
        <p:nvPicPr>
          <p:cNvPr id="13" name="Picture 2"/>
          <p:cNvPicPr/>
          <p:nvPr/>
        </p:nvPicPr>
        <p:blipFill>
          <a:blip r:embed="rId4" cstate="print"/>
          <a:srcRect l="2595" t="6225" r="3327"/>
          <a:stretch/>
        </p:blipFill>
        <p:spPr>
          <a:xfrm>
            <a:off x="469584" y="-4"/>
            <a:ext cx="8674416" cy="686972"/>
          </a:xfrm>
          <a:prstGeom prst="rect">
            <a:avLst/>
          </a:prstGeom>
          <a:ln>
            <a:noFill/>
          </a:ln>
        </p:spPr>
      </p:pic>
      <p:sp>
        <p:nvSpPr>
          <p:cNvPr id="12" name="Прямоугольник 11"/>
          <p:cNvSpPr/>
          <p:nvPr/>
        </p:nvSpPr>
        <p:spPr>
          <a:xfrm>
            <a:off x="575563" y="71414"/>
            <a:ext cx="8568437" cy="615553"/>
          </a:xfrm>
          <a:prstGeom prst="rect">
            <a:avLst/>
          </a:prstGeom>
        </p:spPr>
        <p:txBody>
          <a:bodyPr wrap="square">
            <a:spAutoFit/>
          </a:bodyPr>
          <a:lstStyle/>
          <a:p>
            <a:pPr algn="ctr"/>
            <a:r>
              <a:rPr lang="ru-RU" b="1" dirty="0" smtClean="0">
                <a:solidFill>
                  <a:schemeClr val="accent4">
                    <a:lumMod val="60000"/>
                    <a:lumOff val="40000"/>
                  </a:schemeClr>
                </a:solidFill>
              </a:rPr>
              <a:t>Инвестиционный  потенциал </a:t>
            </a:r>
          </a:p>
          <a:p>
            <a:pPr algn="just"/>
            <a:endParaRPr lang="ru-RU" sz="1600" b="1" dirty="0" smtClean="0">
              <a:solidFill>
                <a:schemeClr val="accent4">
                  <a:lumMod val="60000"/>
                  <a:lumOff val="40000"/>
                </a:schemeClr>
              </a:solidFill>
              <a:effectLst>
                <a:outerShdw blurRad="50800" algn="tl">
                  <a:srgbClr val="000000"/>
                </a:outerShdw>
              </a:effectLst>
            </a:endParaRPr>
          </a:p>
        </p:txBody>
      </p:sp>
      <p:sp>
        <p:nvSpPr>
          <p:cNvPr id="4" name="Прямоугольник 3"/>
          <p:cNvSpPr/>
          <p:nvPr/>
        </p:nvSpPr>
        <p:spPr>
          <a:xfrm>
            <a:off x="1259632" y="702497"/>
            <a:ext cx="6696744" cy="307777"/>
          </a:xfrm>
          <a:prstGeom prst="rect">
            <a:avLst/>
          </a:prstGeom>
        </p:spPr>
        <p:txBody>
          <a:bodyPr wrap="square">
            <a:spAutoFit/>
          </a:bodyPr>
          <a:lstStyle/>
          <a:p>
            <a:pPr marR="90170" indent="457200" algn="ctr">
              <a:spcAft>
                <a:spcPts val="0"/>
              </a:spcAft>
            </a:pPr>
            <a:r>
              <a:rPr lang="ru-RU" sz="1400" b="1" dirty="0">
                <a:latin typeface="Times New Roman" panose="02020603050405020304" pitchFamily="18" charset="0"/>
                <a:ea typeface="Times New Roman" panose="02020603050405020304" pitchFamily="18" charset="0"/>
              </a:rPr>
              <a:t>РЕЕСТР СВОБОДНЫХ ИНВЕСТИЦИОННЫХ ПЛОЩАДОК</a:t>
            </a:r>
            <a:endParaRPr lang="ru-RU" sz="1400" dirty="0">
              <a:effectLst/>
              <a:latin typeface="Times New Roman" panose="02020603050405020304" pitchFamily="18" charset="0"/>
              <a:ea typeface="Times New Roman" panose="02020603050405020304" pitchFamily="18" charset="0"/>
            </a:endParaRPr>
          </a:p>
        </p:txBody>
      </p:sp>
      <p:pic>
        <p:nvPicPr>
          <p:cNvPr id="14" name="Рисунок 13"/>
          <p:cNvPicPr/>
          <p:nvPr/>
        </p:nvPicPr>
        <p:blipFill>
          <a:blip r:embed="rId5" cstate="print"/>
          <a:srcRect l="14898" t="18380" r="14800" b="11215"/>
          <a:stretch>
            <a:fillRect/>
          </a:stretch>
        </p:blipFill>
        <p:spPr bwMode="auto">
          <a:xfrm>
            <a:off x="466918" y="993322"/>
            <a:ext cx="3745042" cy="2778766"/>
          </a:xfrm>
          <a:prstGeom prst="rect">
            <a:avLst/>
          </a:prstGeom>
          <a:noFill/>
          <a:ln w="9525">
            <a:noFill/>
            <a:miter lim="800000"/>
            <a:headEnd/>
            <a:tailEnd/>
          </a:ln>
        </p:spPr>
      </p:pic>
      <p:sp>
        <p:nvSpPr>
          <p:cNvPr id="2" name="Rectangle 2"/>
          <p:cNvSpPr>
            <a:spLocks noChangeArrowheads="1"/>
          </p:cNvSpPr>
          <p:nvPr/>
        </p:nvSpPr>
        <p:spPr bwMode="auto">
          <a:xfrm rot="2916407">
            <a:off x="2053732" y="1611755"/>
            <a:ext cx="549373" cy="466959"/>
          </a:xfrm>
          <a:prstGeom prst="rect">
            <a:avLst/>
          </a:prstGeom>
          <a:noFill/>
          <a:ln w="762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TextBox 4"/>
          <p:cNvSpPr txBox="1"/>
          <p:nvPr/>
        </p:nvSpPr>
        <p:spPr>
          <a:xfrm>
            <a:off x="827585" y="3407336"/>
            <a:ext cx="2915696" cy="261610"/>
          </a:xfrm>
          <a:prstGeom prst="rect">
            <a:avLst/>
          </a:prstGeom>
          <a:noFill/>
        </p:spPr>
        <p:txBody>
          <a:bodyPr wrap="square" rtlCol="0">
            <a:spAutoFit/>
          </a:bodyPr>
          <a:lstStyle/>
          <a:p>
            <a:r>
              <a:rPr lang="ru-RU" sz="1100" b="1" dirty="0" smtClean="0"/>
              <a:t>                                  Гараж  с. Поддорье</a:t>
            </a:r>
            <a:endParaRPr lang="ru-RU" sz="1100" b="1" dirty="0"/>
          </a:p>
        </p:txBody>
      </p:sp>
      <p:pic>
        <p:nvPicPr>
          <p:cNvPr id="15" name="Рисунок 14"/>
          <p:cNvPicPr/>
          <p:nvPr/>
        </p:nvPicPr>
        <p:blipFill>
          <a:blip r:embed="rId6" cstate="print"/>
          <a:srcRect l="4957" t="14603" r="3217" b="5563"/>
          <a:stretch>
            <a:fillRect/>
          </a:stretch>
        </p:blipFill>
        <p:spPr bwMode="auto">
          <a:xfrm>
            <a:off x="556758" y="3933056"/>
            <a:ext cx="3720347" cy="2924943"/>
          </a:xfrm>
          <a:prstGeom prst="rect">
            <a:avLst/>
          </a:prstGeom>
          <a:noFill/>
          <a:ln w="9525">
            <a:noFill/>
            <a:miter lim="800000"/>
            <a:headEnd/>
            <a:tailEnd/>
          </a:ln>
        </p:spPr>
      </p:pic>
      <p:sp>
        <p:nvSpPr>
          <p:cNvPr id="6" name="Rectangle 3"/>
          <p:cNvSpPr>
            <a:spLocks noChangeArrowheads="1"/>
          </p:cNvSpPr>
          <p:nvPr/>
        </p:nvSpPr>
        <p:spPr bwMode="auto">
          <a:xfrm>
            <a:off x="2685202" y="4996008"/>
            <a:ext cx="302622" cy="504056"/>
          </a:xfrm>
          <a:prstGeom prst="rect">
            <a:avLst/>
          </a:prstGeom>
          <a:noFill/>
          <a:ln w="762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 name="TextBox 15"/>
          <p:cNvSpPr txBox="1"/>
          <p:nvPr/>
        </p:nvSpPr>
        <p:spPr>
          <a:xfrm>
            <a:off x="2123728" y="6453336"/>
            <a:ext cx="1944216" cy="261610"/>
          </a:xfrm>
          <a:prstGeom prst="rect">
            <a:avLst/>
          </a:prstGeom>
          <a:noFill/>
        </p:spPr>
        <p:txBody>
          <a:bodyPr wrap="square" rtlCol="0">
            <a:spAutoFit/>
          </a:bodyPr>
          <a:lstStyle/>
          <a:p>
            <a:r>
              <a:rPr lang="ru-RU" sz="1100" b="1" dirty="0" smtClean="0"/>
              <a:t>с. Масловское «фермы»</a:t>
            </a:r>
            <a:endParaRPr lang="ru-RU" sz="1100" b="1" dirty="0"/>
          </a:p>
        </p:txBody>
      </p:sp>
      <p:pic>
        <p:nvPicPr>
          <p:cNvPr id="17" name="Рисунок 16"/>
          <p:cNvPicPr/>
          <p:nvPr/>
        </p:nvPicPr>
        <p:blipFill>
          <a:blip r:embed="rId7" cstate="print"/>
          <a:srcRect l="12171" t="14486" r="11977" b="6231"/>
          <a:stretch>
            <a:fillRect/>
          </a:stretch>
        </p:blipFill>
        <p:spPr bwMode="auto">
          <a:xfrm>
            <a:off x="4366945" y="977297"/>
            <a:ext cx="4777055" cy="2778766"/>
          </a:xfrm>
          <a:prstGeom prst="rect">
            <a:avLst/>
          </a:prstGeom>
          <a:noFill/>
          <a:ln w="9525">
            <a:noFill/>
            <a:miter lim="800000"/>
            <a:headEnd/>
            <a:tailEnd/>
          </a:ln>
        </p:spPr>
      </p:pic>
      <p:sp>
        <p:nvSpPr>
          <p:cNvPr id="18" name="Text Box 4"/>
          <p:cNvSpPr txBox="1">
            <a:spLocks noChangeArrowheads="1"/>
          </p:cNvSpPr>
          <p:nvPr/>
        </p:nvSpPr>
        <p:spPr bwMode="auto">
          <a:xfrm>
            <a:off x="6287420" y="2366680"/>
            <a:ext cx="936104" cy="360040"/>
          </a:xfrm>
          <a:prstGeom prst="rect">
            <a:avLst/>
          </a:prstGeom>
          <a:noFill/>
          <a:ln w="762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ru-RU" sz="1800" b="1" i="0" u="none" strike="noStrike" cap="none" normalizeH="0" baseline="0" dirty="0" smtClean="0">
                <a:ln>
                  <a:noFill/>
                </a:ln>
                <a:solidFill>
                  <a:srgbClr val="FFFF00"/>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ts val="800"/>
              </a:spcAft>
              <a:buClrTx/>
              <a:buSzTx/>
              <a:buFontTx/>
              <a:buNone/>
              <a:tabLst/>
            </a:pPr>
            <a:r>
              <a:rPr kumimoji="0" lang="ru-RU" sz="1800" b="1" i="0" u="none" strike="noStrike" cap="none" normalizeH="0" baseline="0" dirty="0" smtClean="0">
                <a:ln>
                  <a:noFill/>
                </a:ln>
                <a:solidFill>
                  <a:srgbClr val="FFFF00"/>
                </a:solidFill>
                <a:effectLst/>
                <a:latin typeface="Calibri" panose="020F0502020204030204" pitchFamily="34" charset="0"/>
              </a:rPr>
              <a:t>              11,3 га</a:t>
            </a:r>
            <a:endParaRPr kumimoji="0" lang="ru-RU" sz="1800" b="0" i="0" u="none" strike="noStrike" cap="none" normalizeH="0" baseline="0" dirty="0" smtClean="0">
              <a:ln>
                <a:noFill/>
              </a:ln>
              <a:solidFill>
                <a:schemeClr val="tx1"/>
              </a:solidFill>
              <a:effectLst/>
              <a:latin typeface="Arial" panose="020B0604020202020204" pitchFamily="34" charset="0"/>
            </a:endParaRPr>
          </a:p>
        </p:txBody>
      </p:sp>
      <p:sp>
        <p:nvSpPr>
          <p:cNvPr id="19" name="TextBox 18"/>
          <p:cNvSpPr txBox="1"/>
          <p:nvPr/>
        </p:nvSpPr>
        <p:spPr>
          <a:xfrm>
            <a:off x="7092280" y="3428997"/>
            <a:ext cx="2051720" cy="261610"/>
          </a:xfrm>
          <a:prstGeom prst="rect">
            <a:avLst/>
          </a:prstGeom>
          <a:noFill/>
        </p:spPr>
        <p:txBody>
          <a:bodyPr wrap="square" rtlCol="0">
            <a:spAutoFit/>
          </a:bodyPr>
          <a:lstStyle/>
          <a:p>
            <a:r>
              <a:rPr lang="ru-RU" sz="1100" b="1" dirty="0" smtClean="0"/>
              <a:t>с. Поддорье, ул. Мира</a:t>
            </a:r>
            <a:endParaRPr lang="ru-RU" sz="1100" b="1" dirty="0"/>
          </a:p>
        </p:txBody>
      </p:sp>
      <p:pic>
        <p:nvPicPr>
          <p:cNvPr id="20" name="Рисунок 19"/>
          <p:cNvPicPr/>
          <p:nvPr/>
        </p:nvPicPr>
        <p:blipFill>
          <a:blip r:embed="rId8" cstate="print"/>
          <a:srcRect l="6589" t="16969" r="17845" b="9885"/>
          <a:stretch>
            <a:fillRect/>
          </a:stretch>
        </p:blipFill>
        <p:spPr bwMode="auto">
          <a:xfrm>
            <a:off x="4446300" y="3961607"/>
            <a:ext cx="4684970" cy="2896392"/>
          </a:xfrm>
          <a:prstGeom prst="rect">
            <a:avLst/>
          </a:prstGeom>
          <a:noFill/>
          <a:ln w="9525">
            <a:noFill/>
            <a:miter lim="800000"/>
            <a:headEnd/>
            <a:tailEnd/>
          </a:ln>
        </p:spPr>
      </p:pic>
      <p:cxnSp>
        <p:nvCxnSpPr>
          <p:cNvPr id="2053" name="AutoShape 5"/>
          <p:cNvCxnSpPr>
            <a:cxnSpLocks noChangeShapeType="1"/>
          </p:cNvCxnSpPr>
          <p:nvPr/>
        </p:nvCxnSpPr>
        <p:spPr bwMode="auto">
          <a:xfrm flipV="1">
            <a:off x="5996009" y="4860576"/>
            <a:ext cx="576064" cy="270864"/>
          </a:xfrm>
          <a:prstGeom prst="straightConnector1">
            <a:avLst/>
          </a:prstGeom>
          <a:noFill/>
          <a:ln w="76200">
            <a:solidFill>
              <a:srgbClr val="FFFF00"/>
            </a:solidFill>
            <a:round/>
            <a:headEnd/>
            <a:tailEnd/>
          </a:ln>
          <a:extLst>
            <a:ext uri="{909E8E84-426E-40DD-AFC4-6F175D3DCCD1}">
              <a14:hiddenFill xmlns:a14="http://schemas.microsoft.com/office/drawing/2010/main" xmlns="">
                <a:noFill/>
              </a14:hiddenFill>
            </a:ext>
          </a:extLst>
        </p:spPr>
      </p:cxnSp>
      <p:cxnSp>
        <p:nvCxnSpPr>
          <p:cNvPr id="2054" name="AutoShape 6"/>
          <p:cNvCxnSpPr>
            <a:cxnSpLocks noChangeShapeType="1"/>
          </p:cNvCxnSpPr>
          <p:nvPr/>
        </p:nvCxnSpPr>
        <p:spPr bwMode="auto">
          <a:xfrm flipV="1">
            <a:off x="6400213" y="5040323"/>
            <a:ext cx="434907" cy="840666"/>
          </a:xfrm>
          <a:prstGeom prst="straightConnector1">
            <a:avLst/>
          </a:prstGeom>
          <a:noFill/>
          <a:ln w="76200">
            <a:solidFill>
              <a:srgbClr val="FFFF00"/>
            </a:solidFill>
            <a:round/>
            <a:headEnd/>
            <a:tailEnd/>
          </a:ln>
          <a:extLst>
            <a:ext uri="{909E8E84-426E-40DD-AFC4-6F175D3DCCD1}">
              <a14:hiddenFill xmlns:a14="http://schemas.microsoft.com/office/drawing/2010/main" xmlns="">
                <a:noFill/>
              </a14:hiddenFill>
            </a:ext>
          </a:extLst>
        </p:spPr>
      </p:cxnSp>
      <p:cxnSp>
        <p:nvCxnSpPr>
          <p:cNvPr id="2055" name="AutoShape 7"/>
          <p:cNvCxnSpPr>
            <a:cxnSpLocks noChangeShapeType="1"/>
          </p:cNvCxnSpPr>
          <p:nvPr/>
        </p:nvCxnSpPr>
        <p:spPr bwMode="auto">
          <a:xfrm>
            <a:off x="6045482" y="5112469"/>
            <a:ext cx="345610" cy="762711"/>
          </a:xfrm>
          <a:prstGeom prst="straightConnector1">
            <a:avLst/>
          </a:prstGeom>
          <a:noFill/>
          <a:ln w="76200">
            <a:solidFill>
              <a:srgbClr val="FFFF00"/>
            </a:solidFill>
            <a:round/>
            <a:headEnd/>
            <a:tailEnd/>
          </a:ln>
          <a:extLst>
            <a:ext uri="{909E8E84-426E-40DD-AFC4-6F175D3DCCD1}">
              <a14:hiddenFill xmlns:a14="http://schemas.microsoft.com/office/drawing/2010/main" xmlns="">
                <a:noFill/>
              </a14:hiddenFill>
            </a:ext>
          </a:extLst>
        </p:spPr>
      </p:cxnSp>
      <p:cxnSp>
        <p:nvCxnSpPr>
          <p:cNvPr id="2066" name="AutoShape 8"/>
          <p:cNvCxnSpPr>
            <a:cxnSpLocks noChangeShapeType="1"/>
          </p:cNvCxnSpPr>
          <p:nvPr/>
        </p:nvCxnSpPr>
        <p:spPr bwMode="auto">
          <a:xfrm>
            <a:off x="6519325" y="4852266"/>
            <a:ext cx="304433" cy="230477"/>
          </a:xfrm>
          <a:prstGeom prst="straightConnector1">
            <a:avLst/>
          </a:prstGeom>
          <a:noFill/>
          <a:ln w="76200">
            <a:solidFill>
              <a:srgbClr val="FFFF00"/>
            </a:solidFill>
            <a:round/>
            <a:headEnd/>
            <a:tailEnd/>
          </a:ln>
          <a:extLst>
            <a:ext uri="{909E8E84-426E-40DD-AFC4-6F175D3DCCD1}">
              <a14:hiddenFill xmlns:a14="http://schemas.microsoft.com/office/drawing/2010/main" xmlns="">
                <a:noFill/>
              </a14:hiddenFill>
            </a:ext>
          </a:extLst>
        </p:spPr>
      </p:cxnSp>
      <p:sp>
        <p:nvSpPr>
          <p:cNvPr id="2075" name="TextBox 2074"/>
          <p:cNvSpPr txBox="1"/>
          <p:nvPr/>
        </p:nvSpPr>
        <p:spPr>
          <a:xfrm>
            <a:off x="6287420" y="6597352"/>
            <a:ext cx="2843850" cy="261610"/>
          </a:xfrm>
          <a:prstGeom prst="rect">
            <a:avLst/>
          </a:prstGeom>
          <a:noFill/>
        </p:spPr>
        <p:txBody>
          <a:bodyPr wrap="square" rtlCol="0">
            <a:spAutoFit/>
          </a:bodyPr>
          <a:lstStyle/>
          <a:p>
            <a:r>
              <a:rPr lang="ru-RU" sz="1100" b="1" dirty="0" smtClean="0"/>
              <a:t>с. Поддорье, возле электростанции</a:t>
            </a:r>
            <a:endParaRPr lang="ru-RU" sz="1100" b="1" dirty="0"/>
          </a:p>
        </p:txBody>
      </p:sp>
    </p:spTree>
    <p:extLst>
      <p:ext uri="{BB962C8B-B14F-4D97-AF65-F5344CB8AC3E}">
        <p14:creationId xmlns:p14="http://schemas.microsoft.com/office/powerpoint/2010/main" xmlns="" val="11559964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apf.mail.ru/cgi-bin/readmsg/02%20(1).jpg?x-email=admra.ec%40mail.ru&amp;id=14217606500000000786%3B0%3B1&amp;mode=attachment&amp;channel&amp;bs=2540&amp;bl=759918&amp;ct=image%2Fjpeg&amp;cn=02%20(1).jpg&amp;cte=binary&amp;preview=1&amp;exif=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TextBox 11"/>
          <p:cNvSpPr txBox="1"/>
          <p:nvPr/>
        </p:nvSpPr>
        <p:spPr>
          <a:xfrm rot="16200000">
            <a:off x="-3192916" y="3198165"/>
            <a:ext cx="6858002" cy="461665"/>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sz="2400" b="1" spc="50" dirty="0" smtClean="0">
                <a:ln w="11430"/>
                <a:solidFill>
                  <a:schemeClr val="bg2">
                    <a:lumMod val="50000"/>
                  </a:schemeClr>
                </a:solidFill>
                <a:effectLst>
                  <a:outerShdw blurRad="76200" dist="50800" dir="5400000" algn="tl" rotWithShape="0">
                    <a:srgbClr val="000000">
                      <a:alpha val="65000"/>
                    </a:srgbClr>
                  </a:outerShdw>
                </a:effectLst>
                <a:cs typeface="+mn-cs"/>
              </a:rPr>
              <a:t>Поддорский муниципальный район</a:t>
            </a:r>
            <a:endParaRPr lang="ru-RU" sz="2400" b="1" spc="50" dirty="0">
              <a:ln w="11430"/>
              <a:solidFill>
                <a:schemeClr val="bg2">
                  <a:lumMod val="50000"/>
                </a:schemeClr>
              </a:solidFill>
              <a:effectLst>
                <a:outerShdw blurRad="76200" dist="50800" dir="5400000" algn="tl" rotWithShape="0">
                  <a:srgbClr val="000000">
                    <a:alpha val="65000"/>
                  </a:srgbClr>
                </a:outerShdw>
              </a:effectLst>
              <a:cs typeface="+mn-cs"/>
            </a:endParaRPr>
          </a:p>
        </p:txBody>
      </p:sp>
      <p:pic>
        <p:nvPicPr>
          <p:cNvPr id="9" name="Picture 2" descr="1212"/>
          <p:cNvPicPr>
            <a:picLocks noChangeAspect="1" noChangeArrowheads="1"/>
          </p:cNvPicPr>
          <p:nvPr/>
        </p:nvPicPr>
        <p:blipFill>
          <a:blip r:embed="rId2" cstate="print"/>
          <a:srcRect t="22363" b="10127"/>
          <a:stretch>
            <a:fillRect/>
          </a:stretch>
        </p:blipFill>
        <p:spPr bwMode="auto">
          <a:xfrm>
            <a:off x="0" y="71414"/>
            <a:ext cx="469582" cy="589275"/>
          </a:xfrm>
          <a:prstGeom prst="rect">
            <a:avLst/>
          </a:prstGeom>
          <a:noFill/>
          <a:ln w="9525">
            <a:noFill/>
            <a:miter lim="800000"/>
            <a:headEnd/>
            <a:tailEnd/>
          </a:ln>
          <a:effectLst>
            <a:reflection blurRad="6350" stA="50000" endA="300" endPos="38500" dist="50800" dir="5400000" sy="-100000" algn="bl" rotWithShape="0"/>
          </a:effectLst>
        </p:spPr>
      </p:pic>
      <p:sp>
        <p:nvSpPr>
          <p:cNvPr id="19" name="Прямоугольник 18"/>
          <p:cNvSpPr/>
          <p:nvPr/>
        </p:nvSpPr>
        <p:spPr>
          <a:xfrm>
            <a:off x="5364088" y="1596428"/>
            <a:ext cx="1224136" cy="519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ru-RU" sz="2000" b="1" dirty="0">
              <a:solidFill>
                <a:schemeClr val="tx1"/>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2286000" y="3429000"/>
            <a:ext cx="4572000" cy="0"/>
          </a:xfrm>
          <a:prstGeom prst="rect">
            <a:avLst/>
          </a:prstGeom>
        </p:spPr>
        <p:txBody>
          <a:bodyPr/>
          <a:lstStyle/>
          <a:p>
            <a:endParaRPr lang="ru-RU"/>
          </a:p>
        </p:txBody>
      </p:sp>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1389" y="-5"/>
            <a:ext cx="4169174" cy="3429004"/>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5328" y="3429000"/>
            <a:ext cx="4168680" cy="3428999"/>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10031" y="-5"/>
            <a:ext cx="4537109" cy="339464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52418" y="3394645"/>
            <a:ext cx="4491581" cy="3463356"/>
          </a:xfrm>
          <a:prstGeom prst="rect">
            <a:avLst/>
          </a:prstGeom>
        </p:spPr>
      </p:pic>
    </p:spTree>
    <p:extLst>
      <p:ext uri="{BB962C8B-B14F-4D97-AF65-F5344CB8AC3E}">
        <p14:creationId xmlns:p14="http://schemas.microsoft.com/office/powerpoint/2010/main" xmlns="" val="25918147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apf.mail.ru/cgi-bin/readmsg/02%20(1).jpg?x-email=admra.ec%40mail.ru&amp;id=14217606500000000786%3B0%3B1&amp;mode=attachment&amp;channel&amp;bs=2540&amp;bl=759918&amp;ct=image%2Fjpeg&amp;cn=02%20(1).jpg&amp;cte=binary&amp;preview=1&amp;exif=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TextBox 11"/>
          <p:cNvSpPr txBox="1"/>
          <p:nvPr/>
        </p:nvSpPr>
        <p:spPr>
          <a:xfrm rot="16200000">
            <a:off x="-3192916" y="3198165"/>
            <a:ext cx="6858002" cy="461665"/>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sz="2400" b="1" spc="50" dirty="0" smtClean="0">
                <a:ln w="11430"/>
                <a:solidFill>
                  <a:schemeClr val="bg2">
                    <a:lumMod val="50000"/>
                  </a:schemeClr>
                </a:solidFill>
                <a:effectLst>
                  <a:outerShdw blurRad="76200" dist="50800" dir="5400000" algn="tl" rotWithShape="0">
                    <a:srgbClr val="000000">
                      <a:alpha val="65000"/>
                    </a:srgbClr>
                  </a:outerShdw>
                </a:effectLst>
                <a:cs typeface="+mn-cs"/>
              </a:rPr>
              <a:t>Поддорский муниципальный район</a:t>
            </a:r>
            <a:endParaRPr lang="ru-RU" sz="2400" b="1" spc="50" dirty="0">
              <a:ln w="11430"/>
              <a:solidFill>
                <a:schemeClr val="bg2">
                  <a:lumMod val="50000"/>
                </a:schemeClr>
              </a:solidFill>
              <a:effectLst>
                <a:outerShdw blurRad="76200" dist="50800" dir="5400000" algn="tl" rotWithShape="0">
                  <a:srgbClr val="000000">
                    <a:alpha val="65000"/>
                  </a:srgbClr>
                </a:outerShdw>
              </a:effectLst>
              <a:cs typeface="+mn-cs"/>
            </a:endParaRPr>
          </a:p>
        </p:txBody>
      </p:sp>
      <p:pic>
        <p:nvPicPr>
          <p:cNvPr id="9" name="Picture 2" descr="1212"/>
          <p:cNvPicPr>
            <a:picLocks noChangeAspect="1" noChangeArrowheads="1"/>
          </p:cNvPicPr>
          <p:nvPr/>
        </p:nvPicPr>
        <p:blipFill>
          <a:blip r:embed="rId2" cstate="print"/>
          <a:srcRect t="22363" b="10127"/>
          <a:stretch>
            <a:fillRect/>
          </a:stretch>
        </p:blipFill>
        <p:spPr bwMode="auto">
          <a:xfrm>
            <a:off x="0" y="71414"/>
            <a:ext cx="469582" cy="589275"/>
          </a:xfrm>
          <a:prstGeom prst="rect">
            <a:avLst/>
          </a:prstGeom>
          <a:noFill/>
          <a:ln w="9525">
            <a:noFill/>
            <a:miter lim="800000"/>
            <a:headEnd/>
            <a:tailEnd/>
          </a:ln>
          <a:effectLst>
            <a:reflection blurRad="6350" stA="50000" endA="300" endPos="38500" dist="50800" dir="5400000" sy="-100000" algn="bl" rotWithShape="0"/>
          </a:effectLst>
        </p:spPr>
      </p:pic>
      <p:sp>
        <p:nvSpPr>
          <p:cNvPr id="19" name="Прямоугольник 18"/>
          <p:cNvSpPr/>
          <p:nvPr/>
        </p:nvSpPr>
        <p:spPr>
          <a:xfrm>
            <a:off x="5364088" y="1596428"/>
            <a:ext cx="1224136" cy="519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ru-RU" sz="2000" b="1" dirty="0">
              <a:solidFill>
                <a:schemeClr val="tx1"/>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2286000" y="3429000"/>
            <a:ext cx="4572000" cy="0"/>
          </a:xfrm>
          <a:prstGeom prst="rect">
            <a:avLst/>
          </a:prstGeom>
        </p:spPr>
        <p:txBody>
          <a:bodyPr/>
          <a:lstStyle/>
          <a:p>
            <a:endParaRPr lang="ru-RU"/>
          </a:p>
        </p:txBody>
      </p:sp>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6607" y="56343"/>
            <a:ext cx="4248206" cy="3372654"/>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91838" y="3501007"/>
            <a:ext cx="4352161" cy="3356993"/>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791838" y="29665"/>
            <a:ext cx="4352160" cy="3399331"/>
          </a:xfrm>
          <a:prstGeom prst="rect">
            <a:avLst/>
          </a:prstGeom>
        </p:spPr>
      </p:pic>
      <p:pic>
        <p:nvPicPr>
          <p:cNvPr id="13" name="Рисунок 1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76125" y="3501007"/>
            <a:ext cx="4278688" cy="3356991"/>
          </a:xfrm>
          <a:prstGeom prst="rect">
            <a:avLst/>
          </a:prstGeom>
        </p:spPr>
      </p:pic>
    </p:spTree>
    <p:extLst>
      <p:ext uri="{BB962C8B-B14F-4D97-AF65-F5344CB8AC3E}">
        <p14:creationId xmlns:p14="http://schemas.microsoft.com/office/powerpoint/2010/main" xmlns="" val="1083811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3192916" y="3198165"/>
            <a:ext cx="6858002" cy="461665"/>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sz="2400" b="1" spc="50" dirty="0" smtClean="0">
                <a:ln w="11430"/>
                <a:solidFill>
                  <a:schemeClr val="bg2">
                    <a:lumMod val="50000"/>
                  </a:schemeClr>
                </a:solidFill>
                <a:effectLst>
                  <a:outerShdw blurRad="76200" dist="50800" dir="5400000" algn="tl" rotWithShape="0">
                    <a:srgbClr val="000000">
                      <a:alpha val="65000"/>
                    </a:srgbClr>
                  </a:outerShdw>
                </a:effectLst>
              </a:rPr>
              <a:t>Поддорский муниципальный район</a:t>
            </a:r>
            <a:endParaRPr lang="ru-RU" sz="2400" b="1" spc="50" dirty="0">
              <a:ln w="11430"/>
              <a:solidFill>
                <a:schemeClr val="bg2">
                  <a:lumMod val="50000"/>
                </a:schemeClr>
              </a:solidFill>
              <a:effectLst>
                <a:outerShdw blurRad="76200" dist="50800" dir="5400000" algn="tl" rotWithShape="0">
                  <a:srgbClr val="000000">
                    <a:alpha val="65000"/>
                  </a:srgbClr>
                </a:outerShdw>
              </a:effectLst>
            </a:endParaRPr>
          </a:p>
        </p:txBody>
      </p:sp>
      <p:pic>
        <p:nvPicPr>
          <p:cNvPr id="9" name="Picture 2" descr="1212"/>
          <p:cNvPicPr>
            <a:picLocks noChangeAspect="1" noChangeArrowheads="1"/>
          </p:cNvPicPr>
          <p:nvPr/>
        </p:nvPicPr>
        <p:blipFill>
          <a:blip r:embed="rId2" cstate="print"/>
          <a:srcRect t="22363" b="10127"/>
          <a:stretch>
            <a:fillRect/>
          </a:stretch>
        </p:blipFill>
        <p:spPr bwMode="auto">
          <a:xfrm>
            <a:off x="0" y="71414"/>
            <a:ext cx="469582" cy="589275"/>
          </a:xfrm>
          <a:prstGeom prst="rect">
            <a:avLst/>
          </a:prstGeom>
          <a:noFill/>
          <a:ln w="9525">
            <a:noFill/>
            <a:miter lim="800000"/>
            <a:headEnd/>
            <a:tailEnd/>
          </a:ln>
          <a:effectLst>
            <a:reflection blurRad="6350" stA="50000" endA="300" endPos="38500" dist="50800" dir="5400000" sy="-100000" algn="bl" rotWithShape="0"/>
          </a:effectLst>
        </p:spPr>
      </p:pic>
      <p:pic>
        <p:nvPicPr>
          <p:cNvPr id="2050" name="Picture 2" descr="Поддорье"/>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6919" y="0"/>
            <a:ext cx="8677082" cy="6857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922465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apf.mail.ru/cgi-bin/readmsg/02%20(1).jpg?x-email=admra.ec%40mail.ru&amp;id=14217606500000000786%3B0%3B1&amp;mode=attachment&amp;channel&amp;bs=2540&amp;bl=759918&amp;ct=image%2Fjpeg&amp;cn=02%20(1).jpg&amp;cte=binary&amp;preview=1&amp;exif=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TextBox 11"/>
          <p:cNvSpPr txBox="1"/>
          <p:nvPr/>
        </p:nvSpPr>
        <p:spPr>
          <a:xfrm rot="16200000">
            <a:off x="-3192916" y="3198165"/>
            <a:ext cx="6858002" cy="461665"/>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sz="2400" b="1" spc="50" dirty="0" smtClean="0">
                <a:ln w="11430"/>
                <a:solidFill>
                  <a:schemeClr val="bg2">
                    <a:lumMod val="50000"/>
                  </a:schemeClr>
                </a:solidFill>
                <a:effectLst>
                  <a:outerShdw blurRad="76200" dist="50800" dir="5400000" algn="tl" rotWithShape="0">
                    <a:srgbClr val="000000">
                      <a:alpha val="65000"/>
                    </a:srgbClr>
                  </a:outerShdw>
                </a:effectLst>
                <a:cs typeface="+mn-cs"/>
              </a:rPr>
              <a:t>Поддорский муниципальный район</a:t>
            </a:r>
            <a:endParaRPr lang="ru-RU" sz="2400" b="1" spc="50" dirty="0">
              <a:ln w="11430"/>
              <a:solidFill>
                <a:schemeClr val="bg2">
                  <a:lumMod val="50000"/>
                </a:schemeClr>
              </a:solidFill>
              <a:effectLst>
                <a:outerShdw blurRad="76200" dist="50800" dir="5400000" algn="tl" rotWithShape="0">
                  <a:srgbClr val="000000">
                    <a:alpha val="65000"/>
                  </a:srgbClr>
                </a:outerShdw>
              </a:effectLst>
              <a:cs typeface="+mn-cs"/>
            </a:endParaRPr>
          </a:p>
        </p:txBody>
      </p:sp>
      <p:pic>
        <p:nvPicPr>
          <p:cNvPr id="9" name="Picture 2" descr="1212"/>
          <p:cNvPicPr>
            <a:picLocks noChangeAspect="1" noChangeArrowheads="1"/>
          </p:cNvPicPr>
          <p:nvPr/>
        </p:nvPicPr>
        <p:blipFill>
          <a:blip r:embed="rId2" cstate="print"/>
          <a:srcRect t="22363" b="10127"/>
          <a:stretch>
            <a:fillRect/>
          </a:stretch>
        </p:blipFill>
        <p:spPr bwMode="auto">
          <a:xfrm>
            <a:off x="0" y="71414"/>
            <a:ext cx="469582" cy="589275"/>
          </a:xfrm>
          <a:prstGeom prst="rect">
            <a:avLst/>
          </a:prstGeom>
          <a:noFill/>
          <a:ln w="9525">
            <a:noFill/>
            <a:miter lim="800000"/>
            <a:headEnd/>
            <a:tailEnd/>
          </a:ln>
          <a:effectLst>
            <a:reflection blurRad="6350" stA="50000" endA="300" endPos="38500" dist="50800" dir="5400000" sy="-100000" algn="bl" rotWithShape="0"/>
          </a:effectLst>
        </p:spPr>
      </p:pic>
      <p:sp>
        <p:nvSpPr>
          <p:cNvPr id="19" name="Прямоугольник 18"/>
          <p:cNvSpPr/>
          <p:nvPr/>
        </p:nvSpPr>
        <p:spPr>
          <a:xfrm>
            <a:off x="5220072" y="1484784"/>
            <a:ext cx="1224136" cy="519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ru-RU" sz="2000" b="1" dirty="0">
              <a:solidFill>
                <a:schemeClr val="tx1"/>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2286000" y="3429000"/>
            <a:ext cx="4572000" cy="0"/>
          </a:xfrm>
          <a:prstGeom prst="rect">
            <a:avLst/>
          </a:prstGeom>
        </p:spPr>
        <p:txBody>
          <a:bodyPr/>
          <a:lstStyle/>
          <a:p>
            <a:endParaRPr lang="ru-RU"/>
          </a:p>
        </p:txBody>
      </p:sp>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0375" y="7936"/>
            <a:ext cx="3731873" cy="3270835"/>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48786" y="-21205"/>
            <a:ext cx="2902334" cy="329997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6918" y="3579230"/>
            <a:ext cx="3979322" cy="3314841"/>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769768" y="3613830"/>
            <a:ext cx="4176464" cy="3162138"/>
          </a:xfrm>
          <a:prstGeom prst="rect">
            <a:avLst/>
          </a:prstGeom>
        </p:spPr>
      </p:pic>
      <p:pic>
        <p:nvPicPr>
          <p:cNvPr id="14" name="Рисунок 1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690664" y="1245258"/>
            <a:ext cx="2574658" cy="3823126"/>
          </a:xfrm>
          <a:prstGeom prst="rect">
            <a:avLst/>
          </a:prstGeom>
        </p:spPr>
      </p:pic>
      <p:sp>
        <p:nvSpPr>
          <p:cNvPr id="15" name="Прямоугольник 14"/>
          <p:cNvSpPr/>
          <p:nvPr/>
        </p:nvSpPr>
        <p:spPr>
          <a:xfrm>
            <a:off x="639004" y="156651"/>
            <a:ext cx="7716087" cy="1754326"/>
          </a:xfrm>
          <a:prstGeom prst="rect">
            <a:avLst/>
          </a:prstGeom>
          <a:noFill/>
        </p:spPr>
        <p:txBody>
          <a:bodyPr wrap="none" lIns="91440" tIns="45720" rIns="91440" bIns="45720">
            <a:spAutoFit/>
          </a:bodyPr>
          <a:lstStyle/>
          <a:p>
            <a:pPr algn="ctr"/>
            <a:r>
              <a:rPr lang="ru-RU"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Добро пожаловать</a:t>
            </a:r>
          </a:p>
          <a:p>
            <a:pPr algn="ctr"/>
            <a:r>
              <a:rPr lang="ru-RU"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в Поддорский район!</a:t>
            </a:r>
            <a:endParaRPr lang="ru-RU"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xmlns="" val="31401832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3192916" y="3198165"/>
            <a:ext cx="6858002" cy="461665"/>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sz="2400" b="1" spc="50" dirty="0" smtClean="0">
                <a:ln w="11430"/>
                <a:solidFill>
                  <a:schemeClr val="bg2">
                    <a:lumMod val="50000"/>
                  </a:schemeClr>
                </a:solidFill>
                <a:effectLst>
                  <a:outerShdw blurRad="76200" dist="50800" dir="5400000" algn="tl" rotWithShape="0">
                    <a:srgbClr val="000000">
                      <a:alpha val="65000"/>
                    </a:srgbClr>
                  </a:outerShdw>
                </a:effectLst>
              </a:rPr>
              <a:t>Поддорский муниципальный район</a:t>
            </a:r>
            <a:endParaRPr lang="ru-RU" sz="2400" b="1" spc="50" dirty="0">
              <a:ln w="11430"/>
              <a:solidFill>
                <a:schemeClr val="bg2">
                  <a:lumMod val="50000"/>
                </a:schemeClr>
              </a:solidFill>
              <a:effectLst>
                <a:outerShdw blurRad="76200" dist="50800" dir="5400000" algn="tl" rotWithShape="0">
                  <a:srgbClr val="000000">
                    <a:alpha val="65000"/>
                  </a:srgbClr>
                </a:outerShdw>
              </a:effectLst>
            </a:endParaRPr>
          </a:p>
        </p:txBody>
      </p:sp>
      <p:pic>
        <p:nvPicPr>
          <p:cNvPr id="9" name="Picture 2" descr="1212"/>
          <p:cNvPicPr>
            <a:picLocks noChangeAspect="1" noChangeArrowheads="1"/>
          </p:cNvPicPr>
          <p:nvPr/>
        </p:nvPicPr>
        <p:blipFill>
          <a:blip r:embed="rId2" cstate="print"/>
          <a:srcRect t="22363" b="10127"/>
          <a:stretch>
            <a:fillRect/>
          </a:stretch>
        </p:blipFill>
        <p:spPr bwMode="auto">
          <a:xfrm>
            <a:off x="0" y="71414"/>
            <a:ext cx="469582" cy="589275"/>
          </a:xfrm>
          <a:prstGeom prst="rect">
            <a:avLst/>
          </a:prstGeom>
          <a:noFill/>
          <a:ln w="9525">
            <a:noFill/>
            <a:miter lim="800000"/>
            <a:headEnd/>
            <a:tailEnd/>
          </a:ln>
          <a:effectLst>
            <a:reflection blurRad="6350" stA="50000" endA="300" endPos="38500" dist="50800" dir="5400000" sy="-100000" algn="bl" rotWithShape="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6918" y="45656"/>
            <a:ext cx="8699666" cy="7028806"/>
          </a:xfrm>
          <a:prstGeom prst="rect">
            <a:avLst/>
          </a:prstGeom>
        </p:spPr>
      </p:pic>
      <p:pic>
        <p:nvPicPr>
          <p:cNvPr id="10" name="Picture 2"/>
          <p:cNvPicPr/>
          <p:nvPr/>
        </p:nvPicPr>
        <p:blipFill>
          <a:blip r:embed="rId4" cstate="print"/>
          <a:srcRect l="1331" t="2983" r="1331"/>
          <a:stretch/>
        </p:blipFill>
        <p:spPr>
          <a:xfrm>
            <a:off x="5220072" y="45656"/>
            <a:ext cx="3946512" cy="7028806"/>
          </a:xfrm>
          <a:prstGeom prst="rect">
            <a:avLst/>
          </a:prstGeom>
          <a:ln>
            <a:noFill/>
          </a:ln>
        </p:spPr>
      </p:pic>
      <p:sp>
        <p:nvSpPr>
          <p:cNvPr id="7" name="Прямоугольник 6"/>
          <p:cNvSpPr/>
          <p:nvPr/>
        </p:nvSpPr>
        <p:spPr>
          <a:xfrm>
            <a:off x="5580112" y="476673"/>
            <a:ext cx="3168352" cy="4508927"/>
          </a:xfrm>
          <a:prstGeom prst="rect">
            <a:avLst/>
          </a:prstGeom>
        </p:spPr>
        <p:txBody>
          <a:bodyPr wrap="square">
            <a:spAutoFit/>
          </a:bodyPr>
          <a:lstStyle/>
          <a:p>
            <a:pPr algn="ctr"/>
            <a:r>
              <a:rPr lang="ru-RU" b="1" dirty="0" smtClean="0">
                <a:solidFill>
                  <a:schemeClr val="accent4">
                    <a:lumMod val="60000"/>
                    <a:lumOff val="40000"/>
                  </a:schemeClr>
                </a:solidFill>
              </a:rPr>
              <a:t>Оглавление</a:t>
            </a:r>
          </a:p>
          <a:p>
            <a:endParaRPr lang="ru-RU" sz="1400" b="1" dirty="0">
              <a:solidFill>
                <a:schemeClr val="accent4">
                  <a:lumMod val="60000"/>
                  <a:lumOff val="40000"/>
                </a:schemeClr>
              </a:solidFill>
            </a:endParaRPr>
          </a:p>
          <a:p>
            <a:pPr marL="342900" indent="-342900">
              <a:buAutoNum type="arabicPeriod"/>
            </a:pPr>
            <a:r>
              <a:rPr lang="ru-RU" sz="1500" b="1" dirty="0" smtClean="0">
                <a:solidFill>
                  <a:schemeClr val="accent4">
                    <a:lumMod val="60000"/>
                    <a:lumOff val="40000"/>
                  </a:schemeClr>
                </a:solidFill>
              </a:rPr>
              <a:t>Общие сведения</a:t>
            </a:r>
          </a:p>
          <a:p>
            <a:pPr marL="342900" indent="-342900">
              <a:buAutoNum type="arabicPeriod"/>
            </a:pPr>
            <a:endParaRPr lang="ru-RU" sz="1500" b="1" dirty="0">
              <a:solidFill>
                <a:schemeClr val="accent4">
                  <a:lumMod val="60000"/>
                  <a:lumOff val="40000"/>
                </a:schemeClr>
              </a:solidFill>
            </a:endParaRPr>
          </a:p>
          <a:p>
            <a:r>
              <a:rPr lang="ru-RU" sz="1500" b="1" dirty="0">
                <a:solidFill>
                  <a:schemeClr val="accent4">
                    <a:lumMod val="60000"/>
                    <a:lumOff val="40000"/>
                  </a:schemeClr>
                </a:solidFill>
              </a:rPr>
              <a:t>1</a:t>
            </a:r>
            <a:r>
              <a:rPr lang="ru-RU" sz="1500" b="1" dirty="0" smtClean="0">
                <a:solidFill>
                  <a:schemeClr val="accent4">
                    <a:lumMod val="60000"/>
                    <a:lumOff val="40000"/>
                  </a:schemeClr>
                </a:solidFill>
              </a:rPr>
              <a:t>.1</a:t>
            </a:r>
            <a:r>
              <a:rPr lang="ru-RU" sz="1500" b="1" dirty="0">
                <a:solidFill>
                  <a:schemeClr val="accent4">
                    <a:lumMod val="60000"/>
                    <a:lumOff val="40000"/>
                  </a:schemeClr>
                </a:solidFill>
              </a:rPr>
              <a:t>. Краткая историческая справка                    </a:t>
            </a:r>
          </a:p>
          <a:p>
            <a:r>
              <a:rPr lang="ru-RU" sz="1500" b="1" dirty="0">
                <a:solidFill>
                  <a:schemeClr val="accent4">
                    <a:lumMod val="60000"/>
                    <a:lumOff val="40000"/>
                  </a:schemeClr>
                </a:solidFill>
              </a:rPr>
              <a:t>1</a:t>
            </a:r>
            <a:r>
              <a:rPr lang="ru-RU" sz="1500" b="1" dirty="0" smtClean="0">
                <a:solidFill>
                  <a:schemeClr val="accent4">
                    <a:lumMod val="60000"/>
                    <a:lumOff val="40000"/>
                  </a:schemeClr>
                </a:solidFill>
              </a:rPr>
              <a:t>.2</a:t>
            </a:r>
            <a:r>
              <a:rPr lang="ru-RU" sz="1500" b="1" dirty="0">
                <a:solidFill>
                  <a:schemeClr val="accent4">
                    <a:lumMod val="60000"/>
                    <a:lumOff val="40000"/>
                  </a:schemeClr>
                </a:solidFill>
              </a:rPr>
              <a:t>. Географическая характеристика  </a:t>
            </a:r>
          </a:p>
          <a:p>
            <a:r>
              <a:rPr lang="ru-RU" sz="1500" b="1" dirty="0" smtClean="0">
                <a:solidFill>
                  <a:schemeClr val="accent4">
                    <a:lumMod val="60000"/>
                    <a:lumOff val="40000"/>
                  </a:schemeClr>
                </a:solidFill>
              </a:rPr>
              <a:t> 1.3</a:t>
            </a:r>
            <a:r>
              <a:rPr lang="ru-RU" sz="1500" b="1" dirty="0">
                <a:solidFill>
                  <a:schemeClr val="accent4">
                    <a:lumMod val="60000"/>
                    <a:lumOff val="40000"/>
                  </a:schemeClr>
                </a:solidFill>
              </a:rPr>
              <a:t>.  Ресурсно-сырьевой потенциал   </a:t>
            </a:r>
            <a:r>
              <a:rPr lang="ru-RU" sz="1500" b="1" dirty="0" smtClean="0">
                <a:solidFill>
                  <a:schemeClr val="accent4">
                    <a:lumMod val="60000"/>
                    <a:lumOff val="40000"/>
                  </a:schemeClr>
                </a:solidFill>
              </a:rPr>
              <a:t> </a:t>
            </a:r>
          </a:p>
          <a:p>
            <a:r>
              <a:rPr lang="ru-RU" sz="1500" b="1" dirty="0" smtClean="0">
                <a:solidFill>
                  <a:schemeClr val="accent4">
                    <a:lumMod val="60000"/>
                    <a:lumOff val="40000"/>
                  </a:schemeClr>
                </a:solidFill>
              </a:rPr>
              <a:t> </a:t>
            </a:r>
            <a:r>
              <a:rPr lang="ru-RU" sz="1500" b="1" dirty="0">
                <a:solidFill>
                  <a:schemeClr val="accent4">
                    <a:lumMod val="60000"/>
                    <a:lumOff val="40000"/>
                  </a:schemeClr>
                </a:solidFill>
              </a:rPr>
              <a:t>1</a:t>
            </a:r>
            <a:r>
              <a:rPr lang="ru-RU" sz="1500" b="1" dirty="0" smtClean="0">
                <a:solidFill>
                  <a:schemeClr val="accent4">
                    <a:lumMod val="60000"/>
                    <a:lumOff val="40000"/>
                  </a:schemeClr>
                </a:solidFill>
              </a:rPr>
              <a:t>.4</a:t>
            </a:r>
            <a:r>
              <a:rPr lang="ru-RU" sz="1500" b="1" dirty="0">
                <a:solidFill>
                  <a:schemeClr val="accent4">
                    <a:lumMod val="60000"/>
                    <a:lumOff val="40000"/>
                  </a:schemeClr>
                </a:solidFill>
              </a:rPr>
              <a:t>.  Социальная характеристика   </a:t>
            </a:r>
          </a:p>
          <a:p>
            <a:r>
              <a:rPr lang="ru-RU" sz="1500" b="1" dirty="0">
                <a:solidFill>
                  <a:schemeClr val="accent4">
                    <a:lumMod val="60000"/>
                    <a:lumOff val="40000"/>
                  </a:schemeClr>
                </a:solidFill>
              </a:rPr>
              <a:t>             </a:t>
            </a:r>
          </a:p>
          <a:p>
            <a:r>
              <a:rPr lang="ru-RU" sz="1500" b="1" dirty="0">
                <a:solidFill>
                  <a:schemeClr val="accent4">
                    <a:lumMod val="60000"/>
                    <a:lumOff val="40000"/>
                  </a:schemeClr>
                </a:solidFill>
              </a:rPr>
              <a:t>2</a:t>
            </a:r>
            <a:r>
              <a:rPr lang="ru-RU" sz="1500" b="1" dirty="0" smtClean="0">
                <a:solidFill>
                  <a:schemeClr val="accent4">
                    <a:lumMod val="60000"/>
                    <a:lumOff val="40000"/>
                  </a:schemeClr>
                </a:solidFill>
              </a:rPr>
              <a:t>.  Экономический </a:t>
            </a:r>
            <a:r>
              <a:rPr lang="ru-RU" sz="1500" b="1" dirty="0">
                <a:solidFill>
                  <a:schemeClr val="accent4">
                    <a:lumMod val="60000"/>
                    <a:lumOff val="40000"/>
                  </a:schemeClr>
                </a:solidFill>
              </a:rPr>
              <a:t>и инвестиционный потенциал                                                                                                                </a:t>
            </a:r>
            <a:r>
              <a:rPr lang="ru-RU" sz="1500" b="1" dirty="0" smtClean="0">
                <a:solidFill>
                  <a:schemeClr val="accent4">
                    <a:lumMod val="60000"/>
                    <a:lumOff val="40000"/>
                  </a:schemeClr>
                </a:solidFill>
              </a:rPr>
              <a:t>  </a:t>
            </a:r>
            <a:r>
              <a:rPr lang="ru-RU" sz="1500" b="1" dirty="0">
                <a:solidFill>
                  <a:schemeClr val="accent4">
                    <a:lumMod val="60000"/>
                    <a:lumOff val="40000"/>
                  </a:schemeClr>
                </a:solidFill>
              </a:rPr>
              <a:t>2</a:t>
            </a:r>
            <a:r>
              <a:rPr lang="ru-RU" sz="1500" b="1" dirty="0" smtClean="0">
                <a:solidFill>
                  <a:schemeClr val="accent4">
                    <a:lumMod val="60000"/>
                    <a:lumOff val="40000"/>
                  </a:schemeClr>
                </a:solidFill>
              </a:rPr>
              <a:t>.1.Экономический потенциал </a:t>
            </a:r>
          </a:p>
          <a:p>
            <a:r>
              <a:rPr lang="ru-RU" sz="1500" b="1" dirty="0" smtClean="0">
                <a:solidFill>
                  <a:schemeClr val="accent4">
                    <a:lumMod val="60000"/>
                    <a:lumOff val="40000"/>
                  </a:schemeClr>
                </a:solidFill>
              </a:rPr>
              <a:t> </a:t>
            </a:r>
            <a:r>
              <a:rPr lang="ru-RU" sz="1500" b="1" dirty="0">
                <a:solidFill>
                  <a:schemeClr val="accent4">
                    <a:lumMod val="60000"/>
                    <a:lumOff val="40000"/>
                  </a:schemeClr>
                </a:solidFill>
              </a:rPr>
              <a:t>2</a:t>
            </a:r>
            <a:r>
              <a:rPr lang="ru-RU" sz="1500" b="1" dirty="0" smtClean="0">
                <a:solidFill>
                  <a:schemeClr val="accent4">
                    <a:lumMod val="60000"/>
                    <a:lumOff val="40000"/>
                  </a:schemeClr>
                </a:solidFill>
              </a:rPr>
              <a:t>.2</a:t>
            </a:r>
            <a:r>
              <a:rPr lang="ru-RU" sz="1500" b="1" dirty="0">
                <a:solidFill>
                  <a:schemeClr val="accent4">
                    <a:lumMod val="60000"/>
                    <a:lumOff val="40000"/>
                  </a:schemeClr>
                </a:solidFill>
              </a:rPr>
              <a:t>. Инвестиционный потенциал</a:t>
            </a:r>
          </a:p>
          <a:p>
            <a:r>
              <a:rPr lang="ru-RU" sz="1500" b="1" dirty="0">
                <a:solidFill>
                  <a:schemeClr val="accent4">
                    <a:lumMod val="60000"/>
                    <a:lumOff val="40000"/>
                  </a:schemeClr>
                </a:solidFill>
              </a:rPr>
              <a:t> </a:t>
            </a:r>
          </a:p>
        </p:txBody>
      </p:sp>
    </p:spTree>
    <p:extLst>
      <p:ext uri="{BB962C8B-B14F-4D97-AF65-F5344CB8AC3E}">
        <p14:creationId xmlns:p14="http://schemas.microsoft.com/office/powerpoint/2010/main" xmlns="" val="13609582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3192916" y="3198165"/>
            <a:ext cx="6858002" cy="461665"/>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sz="2400" b="1" spc="50" dirty="0" smtClean="0">
                <a:ln w="11430"/>
                <a:solidFill>
                  <a:schemeClr val="bg2">
                    <a:lumMod val="50000"/>
                  </a:schemeClr>
                </a:solidFill>
                <a:effectLst>
                  <a:outerShdw blurRad="76200" dist="50800" dir="5400000" algn="tl" rotWithShape="0">
                    <a:srgbClr val="000000">
                      <a:alpha val="65000"/>
                    </a:srgbClr>
                  </a:outerShdw>
                </a:effectLst>
              </a:rPr>
              <a:t>Поддорский муниципальный район</a:t>
            </a:r>
            <a:endParaRPr lang="ru-RU" sz="2400" b="1" spc="50" dirty="0">
              <a:ln w="11430"/>
              <a:solidFill>
                <a:schemeClr val="bg2">
                  <a:lumMod val="50000"/>
                </a:schemeClr>
              </a:solidFill>
              <a:effectLst>
                <a:outerShdw blurRad="76200" dist="50800" dir="5400000" algn="tl" rotWithShape="0">
                  <a:srgbClr val="000000">
                    <a:alpha val="65000"/>
                  </a:srgbClr>
                </a:outerShdw>
              </a:effectLst>
            </a:endParaRPr>
          </a:p>
        </p:txBody>
      </p:sp>
      <p:pic>
        <p:nvPicPr>
          <p:cNvPr id="9" name="Picture 2" descr="1212"/>
          <p:cNvPicPr>
            <a:picLocks noChangeAspect="1" noChangeArrowheads="1"/>
          </p:cNvPicPr>
          <p:nvPr/>
        </p:nvPicPr>
        <p:blipFill>
          <a:blip r:embed="rId3" cstate="print"/>
          <a:srcRect t="22363" b="10127"/>
          <a:stretch>
            <a:fillRect/>
          </a:stretch>
        </p:blipFill>
        <p:spPr bwMode="auto">
          <a:xfrm>
            <a:off x="0" y="71414"/>
            <a:ext cx="469582" cy="589275"/>
          </a:xfrm>
          <a:prstGeom prst="rect">
            <a:avLst/>
          </a:prstGeom>
          <a:noFill/>
          <a:ln w="9525">
            <a:noFill/>
            <a:miter lim="800000"/>
            <a:headEnd/>
            <a:tailEnd/>
          </a:ln>
          <a:effectLst>
            <a:reflection blurRad="6350" stA="50000" endA="300" endPos="38500" dist="50800" dir="5400000" sy="-100000" algn="bl" rotWithShape="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4834" y="-4"/>
            <a:ext cx="8669165" cy="6858000"/>
          </a:xfrm>
          <a:prstGeom prst="rect">
            <a:avLst/>
          </a:prstGeom>
        </p:spPr>
      </p:pic>
      <p:pic>
        <p:nvPicPr>
          <p:cNvPr id="11" name="Picture 2"/>
          <p:cNvPicPr/>
          <p:nvPr/>
        </p:nvPicPr>
        <p:blipFill>
          <a:blip r:embed="rId5" cstate="print"/>
          <a:srcRect l="2595" t="6225" r="3327"/>
          <a:stretch/>
        </p:blipFill>
        <p:spPr>
          <a:xfrm>
            <a:off x="493200" y="0"/>
            <a:ext cx="2854664" cy="6857996"/>
          </a:xfrm>
          <a:prstGeom prst="rect">
            <a:avLst/>
          </a:prstGeom>
          <a:solidFill>
            <a:schemeClr val="accent1"/>
          </a:solidFill>
          <a:ln>
            <a:noFill/>
          </a:ln>
        </p:spPr>
      </p:pic>
      <p:sp>
        <p:nvSpPr>
          <p:cNvPr id="14" name="Прямоугольник 13"/>
          <p:cNvSpPr/>
          <p:nvPr/>
        </p:nvSpPr>
        <p:spPr>
          <a:xfrm>
            <a:off x="466918" y="-4"/>
            <a:ext cx="2855831" cy="6863417"/>
          </a:xfrm>
          <a:prstGeom prst="rect">
            <a:avLst/>
          </a:prstGeom>
        </p:spPr>
        <p:txBody>
          <a:bodyPr wrap="square">
            <a:spAutoFit/>
          </a:bodyPr>
          <a:lstStyle/>
          <a:p>
            <a:pPr marR="90170" algn="ctr">
              <a:spcAft>
                <a:spcPts val="0"/>
              </a:spcAft>
            </a:pPr>
            <a:r>
              <a:rPr lang="ru-RU" b="1" dirty="0">
                <a:solidFill>
                  <a:schemeClr val="accent4">
                    <a:lumMod val="60000"/>
                    <a:lumOff val="40000"/>
                  </a:schemeClr>
                </a:solidFill>
                <a:latin typeface="Times New Roman" panose="02020603050405020304" pitchFamily="18" charset="0"/>
                <a:ea typeface="Times New Roman" panose="02020603050405020304" pitchFamily="18" charset="0"/>
              </a:rPr>
              <a:t>Краткая историческая справка.</a:t>
            </a:r>
          </a:p>
          <a:p>
            <a:pPr marR="90170" indent="449580" algn="just">
              <a:spcAft>
                <a:spcPts val="0"/>
              </a:spcAft>
            </a:pPr>
            <a:endParaRPr lang="ru-RU" sz="1400" b="1" dirty="0" smtClean="0">
              <a:solidFill>
                <a:schemeClr val="accent4">
                  <a:lumMod val="60000"/>
                  <a:lumOff val="40000"/>
                </a:schemeClr>
              </a:solidFill>
              <a:latin typeface="Times New Roman" panose="02020603050405020304" pitchFamily="18" charset="0"/>
              <a:ea typeface="Times New Roman" panose="02020603050405020304" pitchFamily="18" charset="0"/>
            </a:endParaRPr>
          </a:p>
          <a:p>
            <a:pPr marR="90170" indent="449580" algn="just">
              <a:spcAft>
                <a:spcPts val="0"/>
              </a:spcAft>
            </a:pPr>
            <a:r>
              <a:rPr lang="ru-RU" sz="1500" b="1" dirty="0" smtClean="0">
                <a:solidFill>
                  <a:schemeClr val="accent4">
                    <a:lumMod val="60000"/>
                    <a:lumOff val="40000"/>
                  </a:schemeClr>
                </a:solidFill>
                <a:latin typeface="Times New Roman" panose="02020603050405020304" pitchFamily="18" charset="0"/>
                <a:ea typeface="Times New Roman" panose="02020603050405020304" pitchFamily="18" charset="0"/>
              </a:rPr>
              <a:t>Поддорский </a:t>
            </a:r>
            <a:r>
              <a:rPr lang="ru-RU" sz="1500" b="1" dirty="0">
                <a:solidFill>
                  <a:schemeClr val="accent4">
                    <a:lumMod val="60000"/>
                    <a:lumOff val="40000"/>
                  </a:schemeClr>
                </a:solidFill>
                <a:latin typeface="Times New Roman" panose="02020603050405020304" pitchFamily="18" charset="0"/>
                <a:ea typeface="Times New Roman" panose="02020603050405020304" pitchFamily="18" charset="0"/>
              </a:rPr>
              <a:t>район образован 1 августа 1927 года. с. Поддорье – центр района. Район занимал территорию 1927 кв. км.  В 1941 году в состав  Поддорского района вошел </a:t>
            </a:r>
            <a:r>
              <a:rPr lang="ru-RU" sz="1500" b="1" dirty="0" err="1">
                <a:solidFill>
                  <a:schemeClr val="accent4">
                    <a:lumMod val="60000"/>
                    <a:lumOff val="40000"/>
                  </a:schemeClr>
                </a:solidFill>
                <a:latin typeface="Times New Roman" panose="02020603050405020304" pitchFamily="18" charset="0"/>
                <a:ea typeface="Times New Roman" panose="02020603050405020304" pitchFamily="18" charset="0"/>
              </a:rPr>
              <a:t>Белебелковский</a:t>
            </a:r>
            <a:r>
              <a:rPr lang="ru-RU" sz="1500" b="1" dirty="0">
                <a:solidFill>
                  <a:schemeClr val="accent4">
                    <a:lumMod val="60000"/>
                    <a:lumOff val="40000"/>
                  </a:schemeClr>
                </a:solidFill>
                <a:latin typeface="Times New Roman" panose="02020603050405020304" pitchFamily="18" charset="0"/>
                <a:ea typeface="Times New Roman" panose="02020603050405020304" pitchFamily="18" charset="0"/>
              </a:rPr>
              <a:t> район.  Территория района увеличилась до 2954,02 кв. км. После Великой Отечественной войны район опять разделился на Поддорский  и </a:t>
            </a:r>
            <a:r>
              <a:rPr lang="ru-RU" sz="1500" b="1" dirty="0" err="1">
                <a:solidFill>
                  <a:schemeClr val="accent4">
                    <a:lumMod val="60000"/>
                    <a:lumOff val="40000"/>
                  </a:schemeClr>
                </a:solidFill>
                <a:latin typeface="Times New Roman" panose="02020603050405020304" pitchFamily="18" charset="0"/>
                <a:ea typeface="Times New Roman" panose="02020603050405020304" pitchFamily="18" charset="0"/>
              </a:rPr>
              <a:t>Белебелковский</a:t>
            </a:r>
            <a:r>
              <a:rPr lang="ru-RU" sz="1500" b="1" dirty="0">
                <a:solidFill>
                  <a:schemeClr val="accent4">
                    <a:lumMod val="60000"/>
                    <a:lumOff val="40000"/>
                  </a:schemeClr>
                </a:solidFill>
                <a:latin typeface="Times New Roman" panose="02020603050405020304" pitchFamily="18" charset="0"/>
                <a:ea typeface="Times New Roman" panose="02020603050405020304" pitchFamily="18" charset="0"/>
              </a:rPr>
              <a:t> и раздельно  работали 2 района до августа 1961 года. В 1961 году  </a:t>
            </a:r>
            <a:r>
              <a:rPr lang="ru-RU" sz="1500" b="1" dirty="0" err="1">
                <a:solidFill>
                  <a:schemeClr val="accent4">
                    <a:lumMod val="60000"/>
                    <a:lumOff val="40000"/>
                  </a:schemeClr>
                </a:solidFill>
                <a:latin typeface="Times New Roman" panose="02020603050405020304" pitchFamily="18" charset="0"/>
                <a:ea typeface="Times New Roman" panose="02020603050405020304" pitchFamily="18" charset="0"/>
              </a:rPr>
              <a:t>Белебелковский</a:t>
            </a:r>
            <a:r>
              <a:rPr lang="ru-RU" sz="1500" b="1" dirty="0">
                <a:solidFill>
                  <a:schemeClr val="accent4">
                    <a:lumMod val="60000"/>
                    <a:lumOff val="40000"/>
                  </a:schemeClr>
                </a:solidFill>
                <a:latin typeface="Times New Roman" panose="02020603050405020304" pitchFamily="18" charset="0"/>
                <a:ea typeface="Times New Roman" panose="02020603050405020304" pitchFamily="18" charset="0"/>
              </a:rPr>
              <a:t> район был упразднен и территория его вошла в состав Поддорского района.  В 1962- 1965 гг. Поддорский район входил в состав Холмского района. И вновь был образован Поддорский район в ноябре 1965 года.</a:t>
            </a:r>
            <a:endParaRPr lang="ru-RU" sz="1500" b="1" dirty="0">
              <a:solidFill>
                <a:schemeClr val="accent4">
                  <a:lumMod val="60000"/>
                  <a:lumOff val="4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9094439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3192916" y="3198165"/>
            <a:ext cx="6858002" cy="461665"/>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sz="2400" b="1" spc="50" dirty="0" smtClean="0">
                <a:ln w="11430"/>
                <a:solidFill>
                  <a:schemeClr val="bg2">
                    <a:lumMod val="50000"/>
                  </a:schemeClr>
                </a:solidFill>
                <a:effectLst>
                  <a:outerShdw blurRad="76200" dist="50800" dir="5400000" algn="tl" rotWithShape="0">
                    <a:srgbClr val="000000">
                      <a:alpha val="65000"/>
                    </a:srgbClr>
                  </a:outerShdw>
                </a:effectLst>
              </a:rPr>
              <a:t>Поддорский муниципальный район</a:t>
            </a:r>
            <a:endParaRPr lang="ru-RU" sz="2400" b="1" spc="50" dirty="0">
              <a:ln w="11430"/>
              <a:solidFill>
                <a:schemeClr val="bg2">
                  <a:lumMod val="50000"/>
                </a:schemeClr>
              </a:solidFill>
              <a:effectLst>
                <a:outerShdw blurRad="76200" dist="50800" dir="5400000" algn="tl" rotWithShape="0">
                  <a:srgbClr val="000000">
                    <a:alpha val="65000"/>
                  </a:srgbClr>
                </a:outerShdw>
              </a:effectLst>
            </a:endParaRPr>
          </a:p>
        </p:txBody>
      </p:sp>
      <p:pic>
        <p:nvPicPr>
          <p:cNvPr id="9" name="Picture 2" descr="1212"/>
          <p:cNvPicPr>
            <a:picLocks noChangeAspect="1" noChangeArrowheads="1"/>
          </p:cNvPicPr>
          <p:nvPr/>
        </p:nvPicPr>
        <p:blipFill>
          <a:blip r:embed="rId3" cstate="print"/>
          <a:srcRect t="22363" b="10127"/>
          <a:stretch>
            <a:fillRect/>
          </a:stretch>
        </p:blipFill>
        <p:spPr bwMode="auto">
          <a:xfrm>
            <a:off x="0" y="71414"/>
            <a:ext cx="469582" cy="589275"/>
          </a:xfrm>
          <a:prstGeom prst="rect">
            <a:avLst/>
          </a:prstGeom>
          <a:noFill/>
          <a:ln w="9525">
            <a:noFill/>
            <a:miter lim="800000"/>
            <a:headEnd/>
            <a:tailEnd/>
          </a:ln>
          <a:effectLst>
            <a:reflection blurRad="6350" stA="50000" endA="300" endPos="38500" dist="50800" dir="5400000" sy="-100000" algn="bl" rotWithShape="0"/>
          </a:effectLst>
        </p:spPr>
      </p:pic>
      <p:pic>
        <p:nvPicPr>
          <p:cNvPr id="17" name="Рисунок 1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7200" y="-5"/>
            <a:ext cx="8712064" cy="6858004"/>
          </a:xfrm>
          <a:prstGeom prst="rect">
            <a:avLst/>
          </a:prstGeom>
        </p:spPr>
      </p:pic>
      <p:pic>
        <p:nvPicPr>
          <p:cNvPr id="26" name="Picture 2"/>
          <p:cNvPicPr/>
          <p:nvPr/>
        </p:nvPicPr>
        <p:blipFill>
          <a:blip r:embed="rId5" cstate="print"/>
          <a:srcRect l="2595" t="6225" r="3327"/>
          <a:stretch/>
        </p:blipFill>
        <p:spPr>
          <a:xfrm>
            <a:off x="6343382" y="71414"/>
            <a:ext cx="2825882" cy="6786585"/>
          </a:xfrm>
          <a:prstGeom prst="rect">
            <a:avLst/>
          </a:prstGeom>
          <a:ln>
            <a:noFill/>
          </a:ln>
        </p:spPr>
      </p:pic>
      <p:sp>
        <p:nvSpPr>
          <p:cNvPr id="31" name="Rectangle 13"/>
          <p:cNvSpPr>
            <a:spLocks noGrp="1" noChangeArrowheads="1"/>
          </p:cNvSpPr>
          <p:nvPr>
            <p:ph idx="1"/>
          </p:nvPr>
        </p:nvSpPr>
        <p:spPr bwMode="auto">
          <a:xfrm>
            <a:off x="6516216" y="-354"/>
            <a:ext cx="2520280" cy="6647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tabLst>
                <a:tab pos="571500" algn="l"/>
              </a:tabLst>
              <a:defRPr>
                <a:solidFill>
                  <a:schemeClr val="tx1"/>
                </a:solidFill>
                <a:latin typeface="Arial" panose="020B0604020202020204" pitchFamily="34" charset="0"/>
              </a:defRPr>
            </a:lvl1pPr>
            <a:lvl2pPr eaLnBrk="0" hangingPunct="0">
              <a:tabLst>
                <a:tab pos="571500" algn="l"/>
              </a:tabLst>
              <a:defRPr>
                <a:solidFill>
                  <a:schemeClr val="tx1"/>
                </a:solidFill>
                <a:latin typeface="Arial" panose="020B0604020202020204" pitchFamily="34" charset="0"/>
              </a:defRPr>
            </a:lvl2pPr>
            <a:lvl3pPr eaLnBrk="0" hangingPunct="0">
              <a:tabLst>
                <a:tab pos="571500" algn="l"/>
              </a:tabLst>
              <a:defRPr>
                <a:solidFill>
                  <a:schemeClr val="tx1"/>
                </a:solidFill>
                <a:latin typeface="Arial" panose="020B0604020202020204" pitchFamily="34" charset="0"/>
              </a:defRPr>
            </a:lvl3pPr>
            <a:lvl4pPr eaLnBrk="0" hangingPunct="0">
              <a:tabLst>
                <a:tab pos="571500" algn="l"/>
              </a:tabLst>
              <a:defRPr>
                <a:solidFill>
                  <a:schemeClr val="tx1"/>
                </a:solidFill>
                <a:latin typeface="Arial" panose="020B0604020202020204" pitchFamily="34" charset="0"/>
              </a:defRPr>
            </a:lvl4pPr>
            <a:lvl5pPr eaLnBrk="0" hangingPunct="0">
              <a:tabLst>
                <a:tab pos="571500" algn="l"/>
              </a:tabLst>
              <a:defRPr>
                <a:solidFill>
                  <a:schemeClr val="tx1"/>
                </a:solidFill>
                <a:latin typeface="Arial" panose="020B0604020202020204" pitchFamily="34" charset="0"/>
              </a:defRPr>
            </a:lvl5pPr>
            <a:lvl6pPr eaLnBrk="0" fontAlgn="base" hangingPunct="0">
              <a:spcBef>
                <a:spcPct val="0"/>
              </a:spcBef>
              <a:spcAft>
                <a:spcPct val="0"/>
              </a:spcAft>
              <a:tabLst>
                <a:tab pos="571500" algn="l"/>
              </a:tabLst>
              <a:defRPr>
                <a:solidFill>
                  <a:schemeClr val="tx1"/>
                </a:solidFill>
                <a:latin typeface="Arial" panose="020B0604020202020204" pitchFamily="34" charset="0"/>
              </a:defRPr>
            </a:lvl6pPr>
            <a:lvl7pPr eaLnBrk="0" fontAlgn="base" hangingPunct="0">
              <a:spcBef>
                <a:spcPct val="0"/>
              </a:spcBef>
              <a:spcAft>
                <a:spcPct val="0"/>
              </a:spcAft>
              <a:tabLst>
                <a:tab pos="571500" algn="l"/>
              </a:tabLst>
              <a:defRPr>
                <a:solidFill>
                  <a:schemeClr val="tx1"/>
                </a:solidFill>
                <a:latin typeface="Arial" panose="020B0604020202020204" pitchFamily="34" charset="0"/>
              </a:defRPr>
            </a:lvl7pPr>
            <a:lvl8pPr eaLnBrk="0" fontAlgn="base" hangingPunct="0">
              <a:spcBef>
                <a:spcPct val="0"/>
              </a:spcBef>
              <a:spcAft>
                <a:spcPct val="0"/>
              </a:spcAft>
              <a:tabLst>
                <a:tab pos="571500" algn="l"/>
              </a:tabLst>
              <a:defRPr>
                <a:solidFill>
                  <a:schemeClr val="tx1"/>
                </a:solidFill>
                <a:latin typeface="Arial" panose="020B0604020202020204" pitchFamily="34" charset="0"/>
              </a:defRPr>
            </a:lvl8pPr>
            <a:lvl9pPr eaLnBrk="0" fontAlgn="base" hangingPunct="0">
              <a:spcBef>
                <a:spcPct val="0"/>
              </a:spcBef>
              <a:spcAft>
                <a:spcPct val="0"/>
              </a:spcAft>
              <a:tabLst>
                <a:tab pos="571500" algn="l"/>
              </a:tabLst>
              <a:defRPr>
                <a:solidFill>
                  <a:schemeClr val="tx1"/>
                </a:solidFill>
                <a:latin typeface="Arial" panose="020B0604020202020204" pitchFamily="34" charset="0"/>
              </a:defRPr>
            </a:lvl9pPr>
          </a:lstStyle>
          <a:p>
            <a:pPr marL="0" marR="0" lvl="0" indent="449263" algn="just" defTabSz="914400" rtl="0" eaLnBrk="0" fontAlgn="base" latinLnBrk="0" hangingPunct="0">
              <a:lnSpc>
                <a:spcPct val="100000"/>
              </a:lnSpc>
              <a:spcBef>
                <a:spcPct val="0"/>
              </a:spcBef>
              <a:spcAft>
                <a:spcPct val="0"/>
              </a:spcAft>
              <a:buClrTx/>
              <a:buSzTx/>
              <a:buFontTx/>
              <a:buNone/>
              <a:tabLst>
                <a:tab pos="571500" algn="l"/>
              </a:tabLst>
            </a:pPr>
            <a:r>
              <a:rPr kumimoji="0" lang="ru-RU" sz="1800" b="1" i="0" u="none" strike="noStrike" cap="none" normalizeH="0" baseline="0" dirty="0" smtClean="0">
                <a:ln>
                  <a:noFill/>
                </a:ln>
                <a:solidFill>
                  <a:schemeClr val="accent3">
                    <a:lumMod val="60000"/>
                    <a:lumOff val="40000"/>
                  </a:schemeClr>
                </a:solidFill>
                <a:effectLst/>
                <a:latin typeface="Arial" panose="020B0604020202020204" pitchFamily="34" charset="0"/>
                <a:ea typeface="Times New Roman" panose="02020603050405020304" pitchFamily="18" charset="0"/>
              </a:rPr>
              <a:t>Географическое положение</a:t>
            </a:r>
          </a:p>
          <a:p>
            <a:pPr marL="0" marR="0" lvl="0" indent="449263" algn="just" defTabSz="914400" rtl="0" eaLnBrk="0" fontAlgn="base" latinLnBrk="0" hangingPunct="0">
              <a:lnSpc>
                <a:spcPct val="100000"/>
              </a:lnSpc>
              <a:spcBef>
                <a:spcPct val="0"/>
              </a:spcBef>
              <a:spcAft>
                <a:spcPct val="0"/>
              </a:spcAft>
              <a:buClrTx/>
              <a:buSzTx/>
              <a:buFontTx/>
              <a:buNone/>
              <a:tabLst>
                <a:tab pos="571500" algn="l"/>
              </a:tabLst>
            </a:pPr>
            <a:endParaRPr kumimoji="0" lang="ru-RU" sz="1500" b="1" i="0" u="none" strike="noStrike" cap="none" normalizeH="0" baseline="0" dirty="0" smtClean="0">
              <a:ln>
                <a:noFill/>
              </a:ln>
              <a:solidFill>
                <a:schemeClr val="accent3">
                  <a:lumMod val="60000"/>
                  <a:lumOff val="40000"/>
                </a:schemeClr>
              </a:solidFill>
              <a:effectLst/>
              <a:latin typeface="Arial" panose="020B0604020202020204" pitchFamily="34" charset="0"/>
              <a:ea typeface="Times New Roman" panose="02020603050405020304"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tab pos="571500" algn="l"/>
              </a:tabLst>
            </a:pPr>
            <a:r>
              <a:rPr kumimoji="0" lang="ru-RU" sz="1500" b="1" i="0" u="none" strike="noStrike" cap="none" normalizeH="0" baseline="0" dirty="0" smtClean="0">
                <a:ln>
                  <a:noFill/>
                </a:ln>
                <a:solidFill>
                  <a:schemeClr val="accent3">
                    <a:lumMod val="60000"/>
                    <a:lumOff val="40000"/>
                  </a:schemeClr>
                </a:solidFill>
                <a:effectLst/>
                <a:latin typeface="Arial" panose="020B0604020202020204" pitchFamily="34" charset="0"/>
                <a:ea typeface="Times New Roman" panose="02020603050405020304" pitchFamily="18" charset="0"/>
              </a:rPr>
              <a:t>Поддорский район располагается в 162 км к югу от </a:t>
            </a:r>
            <a:r>
              <a:rPr kumimoji="0" lang="ru-RU" sz="1500" b="1" i="0" strike="noStrike" cap="none" normalizeH="0" baseline="0" dirty="0" smtClean="0">
                <a:ln>
                  <a:noFill/>
                </a:ln>
                <a:solidFill>
                  <a:schemeClr val="accent3">
                    <a:lumMod val="60000"/>
                    <a:lumOff val="40000"/>
                  </a:schemeClr>
                </a:solidFill>
                <a:effectLst/>
                <a:latin typeface="Arial" panose="020B0604020202020204" pitchFamily="34" charset="0"/>
                <a:ea typeface="Times New Roman" panose="02020603050405020304" pitchFamily="18" charset="0"/>
                <a:hlinkClick r:id="rId6"/>
              </a:rPr>
              <a:t>Великого Новгорода </a:t>
            </a:r>
            <a:r>
              <a:rPr kumimoji="0" lang="ru-RU" sz="1500" b="1" i="0" u="none" strike="noStrike" cap="none" normalizeH="0" baseline="0" dirty="0" smtClean="0">
                <a:ln>
                  <a:noFill/>
                </a:ln>
                <a:solidFill>
                  <a:schemeClr val="accent3">
                    <a:lumMod val="60000"/>
                    <a:lumOff val="40000"/>
                  </a:schemeClr>
                </a:solidFill>
                <a:effectLst/>
                <a:latin typeface="Arial" panose="020B0604020202020204" pitchFamily="34" charset="0"/>
                <a:ea typeface="Times New Roman" panose="02020603050405020304" pitchFamily="18" charset="0"/>
                <a:hlinkClick r:id="rId6"/>
              </a:rPr>
              <a:t>н</a:t>
            </a:r>
            <a:r>
              <a:rPr kumimoji="0" lang="ru-RU" sz="1500" b="1" i="0" u="none" strike="noStrike" cap="none" normalizeH="0" baseline="0" dirty="0" smtClean="0">
                <a:ln>
                  <a:noFill/>
                </a:ln>
                <a:solidFill>
                  <a:schemeClr val="accent3">
                    <a:lumMod val="60000"/>
                    <a:lumOff val="40000"/>
                  </a:schemeClr>
                </a:solidFill>
                <a:effectLst/>
                <a:latin typeface="Arial" panose="020B0604020202020204" pitchFamily="34" charset="0"/>
                <a:ea typeface="Times New Roman" panose="02020603050405020304" pitchFamily="18" charset="0"/>
              </a:rPr>
              <a:t>а реке </a:t>
            </a:r>
            <a:r>
              <a:rPr kumimoji="0" lang="ru-RU" sz="1500" b="1" i="0" u="none" strike="noStrike" cap="none" normalizeH="0" baseline="0" dirty="0" err="1" smtClean="0">
                <a:ln>
                  <a:noFill/>
                </a:ln>
                <a:solidFill>
                  <a:schemeClr val="accent3">
                    <a:lumMod val="60000"/>
                    <a:lumOff val="40000"/>
                  </a:schemeClr>
                </a:solidFill>
                <a:effectLst/>
                <a:latin typeface="Arial" panose="020B0604020202020204" pitchFamily="34" charset="0"/>
                <a:ea typeface="Times New Roman" panose="02020603050405020304" pitchFamily="18" charset="0"/>
              </a:rPr>
              <a:t>Редья</a:t>
            </a:r>
            <a:r>
              <a:rPr kumimoji="0" lang="ru-RU" sz="1500" b="1" i="0" u="none" strike="noStrike" cap="none" normalizeH="0" baseline="0" dirty="0" smtClean="0">
                <a:ln>
                  <a:noFill/>
                </a:ln>
                <a:solidFill>
                  <a:schemeClr val="accent3">
                    <a:lumMod val="60000"/>
                    <a:lumOff val="40000"/>
                  </a:schemeClr>
                </a:solidFill>
                <a:effectLst/>
                <a:latin typeface="Arial" panose="020B0604020202020204" pitchFamily="34" charset="0"/>
                <a:ea typeface="Times New Roman" panose="02020603050405020304" pitchFamily="18" charset="0"/>
              </a:rPr>
              <a:t>	и граничит с четырьмя её районами: </a:t>
            </a:r>
            <a:r>
              <a:rPr kumimoji="0" lang="ru-RU" sz="1500" b="1" i="0" u="none" strike="noStrike" cap="none" normalizeH="0" baseline="0" dirty="0" err="1" smtClean="0">
                <a:ln>
                  <a:noFill/>
                </a:ln>
                <a:solidFill>
                  <a:schemeClr val="accent3">
                    <a:lumMod val="60000"/>
                    <a:lumOff val="40000"/>
                  </a:schemeClr>
                </a:solidFill>
                <a:effectLst/>
                <a:latin typeface="Arial" panose="020B0604020202020204" pitchFamily="34" charset="0"/>
                <a:ea typeface="Times New Roman" panose="02020603050405020304" pitchFamily="18" charset="0"/>
                <a:hlinkClick r:id="rId7"/>
              </a:rPr>
              <a:t>Волотовским</a:t>
            </a:r>
            <a:r>
              <a:rPr kumimoji="0" lang="ru-RU" sz="1500" b="1" i="0" u="none" strike="noStrike" cap="none" normalizeH="0" baseline="0" dirty="0" smtClean="0">
                <a:ln>
                  <a:noFill/>
                </a:ln>
                <a:solidFill>
                  <a:schemeClr val="accent3">
                    <a:lumMod val="60000"/>
                    <a:lumOff val="40000"/>
                  </a:schemeClr>
                </a:solidFill>
                <a:effectLst/>
                <a:latin typeface="Arial" panose="020B0604020202020204" pitchFamily="34" charset="0"/>
                <a:ea typeface="Times New Roman" panose="02020603050405020304" pitchFamily="18" charset="0"/>
                <a:hlinkClick r:id="rId7"/>
              </a:rPr>
              <a:t> и</a:t>
            </a:r>
            <a:r>
              <a:rPr kumimoji="0" lang="ru-RU" sz="1500" b="1" i="0" u="none" strike="noStrike" cap="none" normalizeH="0" baseline="0" dirty="0" smtClean="0">
                <a:ln>
                  <a:noFill/>
                </a:ln>
                <a:solidFill>
                  <a:schemeClr val="accent3">
                    <a:lumMod val="60000"/>
                    <a:lumOff val="40000"/>
                  </a:schemeClr>
                </a:solidFill>
                <a:effectLst/>
                <a:latin typeface="Arial" panose="020B0604020202020204" pitchFamily="34" charset="0"/>
                <a:ea typeface="Times New Roman" panose="02020603050405020304" pitchFamily="18" charset="0"/>
              </a:rPr>
              <a:t> </a:t>
            </a:r>
            <a:r>
              <a:rPr kumimoji="0" lang="ru-RU" sz="1500" b="1" i="0" u="none" strike="noStrike" cap="none" normalizeH="0" baseline="0" dirty="0" smtClean="0">
                <a:ln>
                  <a:noFill/>
                </a:ln>
                <a:solidFill>
                  <a:schemeClr val="accent3">
                    <a:lumMod val="60000"/>
                    <a:lumOff val="40000"/>
                  </a:schemeClr>
                </a:solidFill>
                <a:effectLst/>
                <a:latin typeface="Arial" panose="020B0604020202020204" pitchFamily="34" charset="0"/>
                <a:ea typeface="Times New Roman" panose="02020603050405020304" pitchFamily="18" charset="0"/>
                <a:hlinkClick r:id="rId8"/>
              </a:rPr>
              <a:t>Старорусским —</a:t>
            </a:r>
            <a:r>
              <a:rPr kumimoji="0" lang="ru-RU" sz="1500" b="1" i="0" u="none" strike="noStrike" cap="none" normalizeH="0" baseline="0" dirty="0" smtClean="0">
                <a:ln>
                  <a:noFill/>
                </a:ln>
                <a:solidFill>
                  <a:schemeClr val="accent3">
                    <a:lumMod val="60000"/>
                    <a:lumOff val="40000"/>
                  </a:schemeClr>
                </a:solidFill>
                <a:effectLst/>
                <a:latin typeface="Arial" panose="020B0604020202020204" pitchFamily="34" charset="0"/>
                <a:ea typeface="Times New Roman" panose="02020603050405020304" pitchFamily="18" charset="0"/>
              </a:rPr>
              <a:t>на севере и северо-востоке,   </a:t>
            </a:r>
            <a:r>
              <a:rPr kumimoji="0" lang="ru-RU" sz="1500" b="1" i="0" u="none" strike="noStrike" cap="none" normalizeH="0" baseline="0" dirty="0" err="1" smtClean="0">
                <a:ln>
                  <a:noFill/>
                </a:ln>
                <a:solidFill>
                  <a:schemeClr val="accent3">
                    <a:lumMod val="60000"/>
                    <a:lumOff val="40000"/>
                  </a:schemeClr>
                </a:solidFill>
                <a:effectLst/>
                <a:latin typeface="Arial" panose="020B0604020202020204" pitchFamily="34" charset="0"/>
                <a:ea typeface="Times New Roman" panose="02020603050405020304" pitchFamily="18" charset="0"/>
                <a:hlinkClick r:id="rId9"/>
              </a:rPr>
              <a:t>Маревским</a:t>
            </a:r>
            <a:r>
              <a:rPr kumimoji="0" lang="ru-RU" sz="1500" b="1" i="0" u="none" strike="noStrike" cap="none" normalizeH="0" baseline="0" dirty="0" smtClean="0">
                <a:ln>
                  <a:noFill/>
                </a:ln>
                <a:solidFill>
                  <a:schemeClr val="accent3">
                    <a:lumMod val="60000"/>
                    <a:lumOff val="40000"/>
                  </a:schemeClr>
                </a:solidFill>
                <a:effectLst/>
                <a:latin typeface="Arial" panose="020B0604020202020204" pitchFamily="34" charset="0"/>
                <a:ea typeface="Times New Roman" panose="02020603050405020304" pitchFamily="18" charset="0"/>
                <a:hlinkClick r:id="rId9"/>
              </a:rPr>
              <a:t> —</a:t>
            </a:r>
            <a:r>
              <a:rPr kumimoji="0" lang="ru-RU" sz="1500" b="1" i="0" u="none" strike="noStrike" cap="none" normalizeH="0" baseline="0" dirty="0" smtClean="0">
                <a:ln>
                  <a:noFill/>
                </a:ln>
                <a:solidFill>
                  <a:schemeClr val="accent3">
                    <a:lumMod val="60000"/>
                    <a:lumOff val="40000"/>
                  </a:schemeClr>
                </a:solidFill>
                <a:effectLst/>
                <a:latin typeface="Arial" panose="020B0604020202020204" pitchFamily="34" charset="0"/>
                <a:ea typeface="Times New Roman" panose="02020603050405020304" pitchFamily="18" charset="0"/>
              </a:rPr>
              <a:t>  на  востоке  и  </a:t>
            </a:r>
            <a:r>
              <a:rPr kumimoji="0" lang="ru-RU" sz="1500" b="1" i="0" u="none" strike="noStrike" cap="none" normalizeH="0" baseline="0" dirty="0" smtClean="0">
                <a:ln>
                  <a:noFill/>
                </a:ln>
                <a:solidFill>
                  <a:schemeClr val="accent3">
                    <a:lumMod val="60000"/>
                    <a:lumOff val="40000"/>
                  </a:schemeClr>
                </a:solidFill>
                <a:effectLst/>
                <a:latin typeface="Arial" panose="020B0604020202020204" pitchFamily="34" charset="0"/>
                <a:ea typeface="Times New Roman" panose="02020603050405020304" pitchFamily="18" charset="0"/>
                <a:hlinkClick r:id="rId10"/>
              </a:rPr>
              <a:t>Холмским  районом  н</a:t>
            </a:r>
            <a:r>
              <a:rPr kumimoji="0" lang="ru-RU" sz="1500" b="1" i="0" u="none" strike="noStrike" cap="none" normalizeH="0" baseline="0" dirty="0" smtClean="0">
                <a:ln>
                  <a:noFill/>
                </a:ln>
                <a:solidFill>
                  <a:schemeClr val="accent3">
                    <a:lumMod val="60000"/>
                    <a:lumOff val="40000"/>
                  </a:schemeClr>
                </a:solidFill>
                <a:effectLst/>
                <a:latin typeface="Arial" panose="020B0604020202020204" pitchFamily="34" charset="0"/>
                <a:ea typeface="Times New Roman" panose="02020603050405020304" pitchFamily="18" charset="0"/>
              </a:rPr>
              <a:t>а  юге.  На  западе граничит  с  </a:t>
            </a:r>
            <a:r>
              <a:rPr kumimoji="0" lang="ru-RU" sz="1500" b="1" i="0" u="none" strike="noStrike" cap="none" normalizeH="0" baseline="0" dirty="0" err="1" smtClean="0">
                <a:ln>
                  <a:noFill/>
                </a:ln>
                <a:solidFill>
                  <a:schemeClr val="accent3">
                    <a:lumMod val="60000"/>
                    <a:lumOff val="40000"/>
                  </a:schemeClr>
                </a:solidFill>
                <a:effectLst/>
                <a:latin typeface="Arial" panose="020B0604020202020204" pitchFamily="34" charset="0"/>
                <a:ea typeface="Times New Roman" panose="02020603050405020304" pitchFamily="18" charset="0"/>
                <a:hlinkClick r:id="rId11"/>
              </a:rPr>
              <a:t>Дедовичским</a:t>
            </a:r>
            <a:r>
              <a:rPr kumimoji="0" lang="ru-RU" sz="1500" b="1" i="0" u="none" strike="noStrike" cap="none" normalizeH="0" baseline="0" dirty="0" smtClean="0">
                <a:ln>
                  <a:noFill/>
                </a:ln>
                <a:solidFill>
                  <a:schemeClr val="accent3">
                    <a:lumMod val="60000"/>
                    <a:lumOff val="40000"/>
                  </a:schemeClr>
                </a:solidFill>
                <a:effectLst/>
                <a:latin typeface="Arial" panose="020B0604020202020204" pitchFamily="34" charset="0"/>
                <a:ea typeface="Times New Roman" panose="02020603050405020304" pitchFamily="18" charset="0"/>
                <a:hlinkClick r:id="rId11"/>
              </a:rPr>
              <a:t>  (на</a:t>
            </a:r>
            <a:r>
              <a:rPr kumimoji="0" lang="ru-RU" sz="1500" b="1" i="0" u="none" strike="noStrike" cap="none" normalizeH="0" baseline="0" dirty="0" smtClean="0">
                <a:ln>
                  <a:noFill/>
                </a:ln>
                <a:solidFill>
                  <a:schemeClr val="accent3">
                    <a:lumMod val="60000"/>
                    <a:lumOff val="40000"/>
                  </a:schemeClr>
                </a:solidFill>
                <a:effectLst/>
                <a:latin typeface="Arial" panose="020B0604020202020204" pitchFamily="34" charset="0"/>
                <a:ea typeface="Times New Roman" panose="02020603050405020304" pitchFamily="18" charset="0"/>
              </a:rPr>
              <a:t> северо-западе)  и  </a:t>
            </a:r>
            <a:r>
              <a:rPr kumimoji="0" lang="ru-RU" sz="1500" b="1" i="0" u="none" strike="noStrike" cap="none" normalizeH="0" baseline="0" dirty="0" err="1" smtClean="0">
                <a:ln>
                  <a:noFill/>
                </a:ln>
                <a:solidFill>
                  <a:schemeClr val="accent3">
                    <a:lumMod val="60000"/>
                    <a:lumOff val="40000"/>
                  </a:schemeClr>
                </a:solidFill>
                <a:effectLst/>
                <a:latin typeface="Arial" panose="020B0604020202020204" pitchFamily="34" charset="0"/>
                <a:ea typeface="Times New Roman" panose="02020603050405020304" pitchFamily="18" charset="0"/>
                <a:hlinkClick r:id="rId12"/>
              </a:rPr>
              <a:t>Бежаницким</a:t>
            </a:r>
            <a:r>
              <a:rPr kumimoji="0" lang="ru-RU" sz="1500" b="1" i="0" u="none" strike="noStrike" cap="none" normalizeH="0" baseline="0" dirty="0" smtClean="0">
                <a:ln>
                  <a:noFill/>
                </a:ln>
                <a:solidFill>
                  <a:schemeClr val="accent3">
                    <a:lumMod val="60000"/>
                    <a:lumOff val="40000"/>
                  </a:schemeClr>
                </a:solidFill>
                <a:effectLst/>
                <a:latin typeface="Arial" panose="020B0604020202020204" pitchFamily="34" charset="0"/>
                <a:ea typeface="Times New Roman" panose="02020603050405020304" pitchFamily="18" charset="0"/>
                <a:hlinkClick r:id="rId12"/>
              </a:rPr>
              <a:t>  (на</a:t>
            </a:r>
            <a:r>
              <a:rPr kumimoji="0" lang="ru-RU" sz="1500" b="1" i="0" u="none" strike="noStrike" cap="none" normalizeH="0" baseline="0" dirty="0" smtClean="0">
                <a:ln>
                  <a:noFill/>
                </a:ln>
                <a:solidFill>
                  <a:schemeClr val="accent3">
                    <a:lumMod val="60000"/>
                    <a:lumOff val="40000"/>
                  </a:schemeClr>
                </a:solidFill>
                <a:effectLst/>
                <a:latin typeface="Arial" panose="020B0604020202020204" pitchFamily="34" charset="0"/>
                <a:ea typeface="Times New Roman" panose="02020603050405020304" pitchFamily="18" charset="0"/>
              </a:rPr>
              <a:t>  юго-западе)  районами</a:t>
            </a:r>
            <a:r>
              <a:rPr kumimoji="0" lang="ru-RU" sz="1500" b="1" i="0" u="none" strike="noStrike" cap="none" normalizeH="0" baseline="0" dirty="0" smtClean="0">
                <a:ln>
                  <a:noFill/>
                </a:ln>
                <a:solidFill>
                  <a:schemeClr val="accent3">
                    <a:lumMod val="60000"/>
                    <a:lumOff val="40000"/>
                  </a:schemeClr>
                </a:solidFill>
                <a:effectLst/>
                <a:latin typeface="Arial" panose="020B0604020202020204" pitchFamily="34" charset="0"/>
                <a:ea typeface="Times New Roman" panose="02020603050405020304" pitchFamily="18" charset="0"/>
                <a:hlinkClick r:id="rId13"/>
              </a:rPr>
              <a:t> Псковской области.</a:t>
            </a:r>
            <a:r>
              <a:rPr kumimoji="0" lang="ru-RU" sz="1500" b="1" i="0" u="none" strike="noStrike" cap="none" normalizeH="0" baseline="0" dirty="0" smtClean="0">
                <a:ln>
                  <a:noFill/>
                </a:ln>
                <a:solidFill>
                  <a:schemeClr val="accent3">
                    <a:lumMod val="60000"/>
                    <a:lumOff val="40000"/>
                  </a:schemeClr>
                </a:solidFill>
                <a:effectLst/>
                <a:latin typeface="Arial" panose="020B0604020202020204" pitchFamily="34" charset="0"/>
                <a:ea typeface="Times New Roman" panose="02020603050405020304" pitchFamily="18" charset="0"/>
              </a:rPr>
              <a:t>  Расположен он на тракте Старая Русса — Холм. Площадь территории муниципального района — 2954 кв. км.</a:t>
            </a:r>
            <a:endParaRPr kumimoji="0" lang="ru-RU" sz="1500" b="1" i="0" u="none" strike="noStrike" cap="none" normalizeH="0" baseline="0" dirty="0" smtClean="0">
              <a:ln>
                <a:noFill/>
              </a:ln>
              <a:solidFill>
                <a:schemeClr val="accent3">
                  <a:lumMod val="60000"/>
                  <a:lumOff val="40000"/>
                </a:schemeClr>
              </a:solidFill>
              <a:effectLst/>
              <a:latin typeface="Arial" panose="020B0604020202020204" pitchFamily="34" charset="0"/>
            </a:endParaRPr>
          </a:p>
        </p:txBody>
      </p:sp>
      <p:pic>
        <p:nvPicPr>
          <p:cNvPr id="32" name="Picture 6"/>
          <p:cNvPicPr>
            <a:picLocks noChangeAspect="1" noChangeArrowheads="1"/>
          </p:cNvPicPr>
          <p:nvPr/>
        </p:nvPicPr>
        <p:blipFill>
          <a:blip r:embed="rId14" cstate="print"/>
          <a:stretch>
            <a:fillRect/>
          </a:stretch>
        </p:blipFill>
        <p:spPr>
          <a:xfrm>
            <a:off x="639752" y="967977"/>
            <a:ext cx="5426846" cy="5125319"/>
          </a:xfrm>
          <a:prstGeom prst="rect">
            <a:avLst/>
          </a:prstGeom>
        </p:spPr>
      </p:pic>
    </p:spTree>
    <p:extLst>
      <p:ext uri="{BB962C8B-B14F-4D97-AF65-F5344CB8AC3E}">
        <p14:creationId xmlns:p14="http://schemas.microsoft.com/office/powerpoint/2010/main" xmlns="" val="41474835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3192916" y="3198165"/>
            <a:ext cx="6858002" cy="461665"/>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sz="2400" b="1" spc="50" dirty="0" smtClean="0">
                <a:ln w="11430"/>
                <a:solidFill>
                  <a:schemeClr val="bg2">
                    <a:lumMod val="50000"/>
                  </a:schemeClr>
                </a:solidFill>
                <a:effectLst>
                  <a:outerShdw blurRad="76200" dist="50800" dir="5400000" algn="tl" rotWithShape="0">
                    <a:srgbClr val="000000">
                      <a:alpha val="65000"/>
                    </a:srgbClr>
                  </a:outerShdw>
                </a:effectLst>
              </a:rPr>
              <a:t>Поддорский муниципальный район</a:t>
            </a:r>
            <a:endParaRPr lang="ru-RU" sz="2400" b="1" spc="50" dirty="0">
              <a:ln w="11430"/>
              <a:solidFill>
                <a:schemeClr val="bg2">
                  <a:lumMod val="50000"/>
                </a:schemeClr>
              </a:solidFill>
              <a:effectLst>
                <a:outerShdw blurRad="76200" dist="50800" dir="5400000" algn="tl" rotWithShape="0">
                  <a:srgbClr val="000000">
                    <a:alpha val="65000"/>
                  </a:srgbClr>
                </a:outerShdw>
              </a:effectLst>
            </a:endParaRPr>
          </a:p>
        </p:txBody>
      </p:sp>
      <p:pic>
        <p:nvPicPr>
          <p:cNvPr id="9" name="Picture 2" descr="1212"/>
          <p:cNvPicPr>
            <a:picLocks noChangeAspect="1" noChangeArrowheads="1"/>
          </p:cNvPicPr>
          <p:nvPr/>
        </p:nvPicPr>
        <p:blipFill>
          <a:blip r:embed="rId3" cstate="print"/>
          <a:srcRect t="22363" b="10127"/>
          <a:stretch>
            <a:fillRect/>
          </a:stretch>
        </p:blipFill>
        <p:spPr bwMode="auto">
          <a:xfrm>
            <a:off x="0" y="71414"/>
            <a:ext cx="469582" cy="589275"/>
          </a:xfrm>
          <a:prstGeom prst="rect">
            <a:avLst/>
          </a:prstGeom>
          <a:noFill/>
          <a:ln w="9525">
            <a:noFill/>
            <a:miter lim="800000"/>
            <a:headEnd/>
            <a:tailEnd/>
          </a:ln>
          <a:effectLst>
            <a:reflection blurRad="6350" stA="50000" endA="300" endPos="38500" dist="50800" dir="5400000" sy="-100000" algn="bl" rotWithShape="0"/>
          </a:effectLst>
        </p:spPr>
      </p:pic>
      <p:pic>
        <p:nvPicPr>
          <p:cNvPr id="2" name="Рисунок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4834" y="1"/>
            <a:ext cx="8669166" cy="6857998"/>
          </a:xfrm>
          <a:prstGeom prst="rect">
            <a:avLst/>
          </a:prstGeom>
        </p:spPr>
      </p:pic>
      <p:pic>
        <p:nvPicPr>
          <p:cNvPr id="11" name="Picture 2"/>
          <p:cNvPicPr/>
          <p:nvPr/>
        </p:nvPicPr>
        <p:blipFill>
          <a:blip r:embed="rId5" cstate="print"/>
          <a:srcRect l="2595" t="6225" r="3327"/>
          <a:stretch/>
        </p:blipFill>
        <p:spPr>
          <a:xfrm>
            <a:off x="6261476" y="-48587"/>
            <a:ext cx="2890440" cy="6951662"/>
          </a:xfrm>
          <a:prstGeom prst="rect">
            <a:avLst/>
          </a:prstGeom>
          <a:ln>
            <a:noFill/>
          </a:ln>
        </p:spPr>
      </p:pic>
      <p:sp>
        <p:nvSpPr>
          <p:cNvPr id="4" name="Прямоугольник 3"/>
          <p:cNvSpPr/>
          <p:nvPr/>
        </p:nvSpPr>
        <p:spPr>
          <a:xfrm>
            <a:off x="6261476" y="642205"/>
            <a:ext cx="2775020" cy="4339650"/>
          </a:xfrm>
          <a:prstGeom prst="rect">
            <a:avLst/>
          </a:prstGeom>
        </p:spPr>
        <p:txBody>
          <a:bodyPr wrap="square">
            <a:spAutoFit/>
          </a:bodyPr>
          <a:lstStyle/>
          <a:p>
            <a:pPr marR="90170" algn="ctr">
              <a:spcAft>
                <a:spcPts val="0"/>
              </a:spcAft>
            </a:pPr>
            <a:r>
              <a:rPr lang="ru-RU" b="1" dirty="0">
                <a:solidFill>
                  <a:schemeClr val="accent4">
                    <a:lumMod val="60000"/>
                    <a:lumOff val="40000"/>
                  </a:schemeClr>
                </a:solidFill>
                <a:latin typeface="Times New Roman" panose="02020603050405020304" pitchFamily="18" charset="0"/>
                <a:ea typeface="Times New Roman" panose="02020603050405020304" pitchFamily="18" charset="0"/>
              </a:rPr>
              <a:t>Ресурсно-сырьевой потенциал</a:t>
            </a:r>
          </a:p>
          <a:p>
            <a:pPr marR="90170" algn="ctr">
              <a:spcAft>
                <a:spcPts val="0"/>
              </a:spcAft>
            </a:pPr>
            <a:r>
              <a:rPr lang="ru-RU" sz="1500" b="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 </a:t>
            </a:r>
          </a:p>
          <a:p>
            <a:pPr marR="90170" indent="449580" algn="just">
              <a:spcAft>
                <a:spcPts val="0"/>
              </a:spcAft>
            </a:pPr>
            <a:r>
              <a:rPr lang="ru-RU" sz="1500" b="1" spc="-5"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Основным природным ресурсом района является лес. Площадь, занятая лесами составляет 240 тыс. гектар или 81 % от общей площади района</a:t>
            </a:r>
            <a:r>
              <a:rPr lang="ru-RU" sz="1500" b="1" spc="-5" dirty="0" smtClean="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a:t>
            </a:r>
          </a:p>
          <a:p>
            <a:pPr marR="90170" indent="449580" algn="just">
              <a:spcAft>
                <a:spcPts val="0"/>
              </a:spcAft>
            </a:pPr>
            <a:endParaRPr lang="ru-RU" sz="1500" b="1" spc="-5"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R="90170" indent="449580" algn="just">
              <a:spcAft>
                <a:spcPts val="0"/>
              </a:spcAft>
            </a:pPr>
            <a:r>
              <a:rPr lang="ru-RU" sz="1500" b="1" dirty="0">
                <a:solidFill>
                  <a:schemeClr val="accent4">
                    <a:lumMod val="60000"/>
                    <a:lumOff val="40000"/>
                  </a:schemeClr>
                </a:solidFill>
                <a:latin typeface="Arial" panose="020B0604020202020204" pitchFamily="34" charset="0"/>
                <a:cs typeface="Arial" panose="020B0604020202020204" pitchFamily="34" charset="0"/>
              </a:rPr>
              <a:t>Также природные ресурсы представлены запасами торфа, песчано-гравийными месторождениями, которые используются в неполной мере</a:t>
            </a:r>
            <a:endParaRPr lang="ru-RU" sz="1500"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25470006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3192916" y="3198165"/>
            <a:ext cx="6858002" cy="461665"/>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sz="2400" b="1" spc="50" dirty="0" smtClean="0">
                <a:ln w="11430"/>
                <a:solidFill>
                  <a:schemeClr val="bg2">
                    <a:lumMod val="50000"/>
                  </a:schemeClr>
                </a:solidFill>
                <a:effectLst>
                  <a:outerShdw blurRad="76200" dist="50800" dir="5400000" algn="tl" rotWithShape="0">
                    <a:srgbClr val="000000">
                      <a:alpha val="65000"/>
                    </a:srgbClr>
                  </a:outerShdw>
                </a:effectLst>
              </a:rPr>
              <a:t>Поддорский муниципальный район</a:t>
            </a:r>
            <a:endParaRPr lang="ru-RU" sz="2400" b="1" spc="50" dirty="0">
              <a:ln w="11430"/>
              <a:solidFill>
                <a:schemeClr val="bg2">
                  <a:lumMod val="50000"/>
                </a:schemeClr>
              </a:solidFill>
              <a:effectLst>
                <a:outerShdw blurRad="76200" dist="50800" dir="5400000" algn="tl" rotWithShape="0">
                  <a:srgbClr val="000000">
                    <a:alpha val="65000"/>
                  </a:srgbClr>
                </a:outerShdw>
              </a:effectLst>
            </a:endParaRPr>
          </a:p>
        </p:txBody>
      </p:sp>
      <p:pic>
        <p:nvPicPr>
          <p:cNvPr id="9" name="Picture 2" descr="1212"/>
          <p:cNvPicPr>
            <a:picLocks noChangeAspect="1" noChangeArrowheads="1"/>
          </p:cNvPicPr>
          <p:nvPr/>
        </p:nvPicPr>
        <p:blipFill>
          <a:blip r:embed="rId3" cstate="print"/>
          <a:srcRect t="22363" b="10127"/>
          <a:stretch>
            <a:fillRect/>
          </a:stretch>
        </p:blipFill>
        <p:spPr bwMode="auto">
          <a:xfrm>
            <a:off x="0" y="71414"/>
            <a:ext cx="469582" cy="589275"/>
          </a:xfrm>
          <a:prstGeom prst="rect">
            <a:avLst/>
          </a:prstGeom>
          <a:noFill/>
          <a:ln w="9525">
            <a:noFill/>
            <a:miter lim="800000"/>
            <a:headEnd/>
            <a:tailEnd/>
          </a:ln>
          <a:effectLst>
            <a:reflection blurRad="6350" stA="50000" endA="300" endPos="38500" dist="50800" dir="5400000" sy="-100000" algn="bl" rotWithShape="0"/>
          </a:effectLst>
        </p:spPr>
      </p:pic>
      <p:pic>
        <p:nvPicPr>
          <p:cNvPr id="15" name="Picture 2"/>
          <p:cNvPicPr/>
          <p:nvPr/>
        </p:nvPicPr>
        <p:blipFill>
          <a:blip r:embed="rId4" cstate="print"/>
          <a:srcRect l="2595" t="6225" r="3327"/>
          <a:stretch/>
        </p:blipFill>
        <p:spPr>
          <a:xfrm>
            <a:off x="474834" y="0"/>
            <a:ext cx="8666175" cy="908720"/>
          </a:xfrm>
          <a:prstGeom prst="rect">
            <a:avLst/>
          </a:prstGeom>
          <a:ln>
            <a:noFill/>
          </a:ln>
        </p:spPr>
      </p:pic>
      <p:sp>
        <p:nvSpPr>
          <p:cNvPr id="7" name="Прямоугольник 6"/>
          <p:cNvSpPr/>
          <p:nvPr/>
        </p:nvSpPr>
        <p:spPr>
          <a:xfrm>
            <a:off x="534224" y="188640"/>
            <a:ext cx="2823134" cy="923330"/>
          </a:xfrm>
          <a:prstGeom prst="rect">
            <a:avLst/>
          </a:prstGeom>
        </p:spPr>
        <p:txBody>
          <a:bodyPr wrap="square">
            <a:spAutoFit/>
          </a:bodyPr>
          <a:lstStyle/>
          <a:p>
            <a:pPr marR="90170">
              <a:spcAft>
                <a:spcPts val="0"/>
              </a:spcAft>
            </a:pPr>
            <a:r>
              <a:rPr lang="ru-RU" b="1" dirty="0" smtClean="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       Социальная     </a:t>
            </a:r>
          </a:p>
          <a:p>
            <a:pPr marR="90170">
              <a:spcAft>
                <a:spcPts val="0"/>
              </a:spcAft>
            </a:pPr>
            <a:r>
              <a:rPr lang="ru-RU" b="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 </a:t>
            </a:r>
            <a:r>
              <a:rPr lang="ru-RU" b="1" dirty="0" smtClean="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   характеристика</a:t>
            </a:r>
            <a:r>
              <a:rPr lang="ru-RU" b="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a:t>
            </a:r>
          </a:p>
          <a:p>
            <a:pPr marL="179705" marR="90170" algn="ctr">
              <a:spcAft>
                <a:spcPts val="0"/>
              </a:spcAft>
            </a:pPr>
            <a:endParaRPr lang="ru-RU" b="1" dirty="0" smtClean="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endParaRPr>
          </a:p>
        </p:txBody>
      </p:sp>
      <p:sp>
        <p:nvSpPr>
          <p:cNvPr id="2" name="Объект 1"/>
          <p:cNvSpPr>
            <a:spLocks noGrp="1"/>
          </p:cNvSpPr>
          <p:nvPr>
            <p:ph idx="1"/>
          </p:nvPr>
        </p:nvSpPr>
        <p:spPr>
          <a:xfrm>
            <a:off x="4783715" y="202332"/>
            <a:ext cx="2376264" cy="504056"/>
          </a:xfrm>
        </p:spPr>
        <p:txBody>
          <a:bodyPr>
            <a:normAutofit/>
          </a:bodyPr>
          <a:lstStyle/>
          <a:p>
            <a:r>
              <a:rPr lang="ru-RU" dirty="0" smtClean="0">
                <a:solidFill>
                  <a:schemeClr val="accent4">
                    <a:lumMod val="60000"/>
                    <a:lumOff val="40000"/>
                  </a:schemeClr>
                </a:solidFill>
              </a:rPr>
              <a:t>Демография</a:t>
            </a:r>
            <a:endParaRPr lang="ru-RU" dirty="0">
              <a:solidFill>
                <a:schemeClr val="accent4">
                  <a:lumMod val="60000"/>
                  <a:lumOff val="40000"/>
                </a:schemeClr>
              </a:solidFill>
            </a:endParaRPr>
          </a:p>
        </p:txBody>
      </p:sp>
      <p:sp>
        <p:nvSpPr>
          <p:cNvPr id="3" name="Прямоугольник 2"/>
          <p:cNvSpPr/>
          <p:nvPr/>
        </p:nvSpPr>
        <p:spPr>
          <a:xfrm>
            <a:off x="3755911" y="3244334"/>
            <a:ext cx="1632178" cy="369332"/>
          </a:xfrm>
          <a:prstGeom prst="rect">
            <a:avLst/>
          </a:prstGeom>
        </p:spPr>
        <p:txBody>
          <a:bodyPr wrap="none">
            <a:spAutoFit/>
          </a:bodyPr>
          <a:lstStyle/>
          <a:p>
            <a:pPr algn="ctr">
              <a:defRPr/>
            </a:pPr>
            <a:r>
              <a:rPr lang="ru-RU" b="1" dirty="0">
                <a:ln w="19050">
                  <a:solidFill>
                    <a:schemeClr val="tx2">
                      <a:tint val="1000"/>
                    </a:schemeClr>
                  </a:solidFill>
                  <a:prstDash val="solid"/>
                </a:ln>
                <a:solidFill>
                  <a:srgbClr val="FFC000"/>
                </a:solidFill>
                <a:effectLst>
                  <a:outerShdw blurRad="50000" dist="50800" dir="7500000" algn="tl">
                    <a:srgbClr val="000000">
                      <a:shade val="5000"/>
                      <a:alpha val="35000"/>
                    </a:srgbClr>
                  </a:outerShdw>
                </a:effectLst>
              </a:rPr>
              <a:t>Демография</a:t>
            </a:r>
          </a:p>
        </p:txBody>
      </p:sp>
      <p:graphicFrame>
        <p:nvGraphicFramePr>
          <p:cNvPr id="12" name="Диаграмма 11"/>
          <p:cNvGraphicFramePr/>
          <p:nvPr>
            <p:extLst>
              <p:ext uri="{D42A27DB-BD31-4B8C-83A1-F6EECF244321}">
                <p14:modId xmlns:p14="http://schemas.microsoft.com/office/powerpoint/2010/main" xmlns="" val="3052986797"/>
              </p:ext>
            </p:extLst>
          </p:nvPr>
        </p:nvGraphicFramePr>
        <p:xfrm>
          <a:off x="605306" y="1111970"/>
          <a:ext cx="8421773" cy="534136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130942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3192916" y="3198165"/>
            <a:ext cx="6858002" cy="461665"/>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sz="2400" b="1" spc="50" dirty="0" smtClean="0">
                <a:ln w="11430"/>
                <a:solidFill>
                  <a:schemeClr val="bg2">
                    <a:lumMod val="50000"/>
                  </a:schemeClr>
                </a:solidFill>
                <a:effectLst>
                  <a:outerShdw blurRad="76200" dist="50800" dir="5400000" algn="tl" rotWithShape="0">
                    <a:srgbClr val="000000">
                      <a:alpha val="65000"/>
                    </a:srgbClr>
                  </a:outerShdw>
                </a:effectLst>
              </a:rPr>
              <a:t>Поддорский муниципальный район</a:t>
            </a:r>
            <a:endParaRPr lang="ru-RU" sz="2400" b="1" spc="50" dirty="0">
              <a:ln w="11430"/>
              <a:solidFill>
                <a:schemeClr val="bg2">
                  <a:lumMod val="50000"/>
                </a:schemeClr>
              </a:solidFill>
              <a:effectLst>
                <a:outerShdw blurRad="76200" dist="50800" dir="5400000" algn="tl" rotWithShape="0">
                  <a:srgbClr val="000000">
                    <a:alpha val="65000"/>
                  </a:srgbClr>
                </a:outerShdw>
              </a:effectLst>
            </a:endParaRPr>
          </a:p>
        </p:txBody>
      </p:sp>
      <p:pic>
        <p:nvPicPr>
          <p:cNvPr id="9" name="Picture 2" descr="1212"/>
          <p:cNvPicPr>
            <a:picLocks noChangeAspect="1" noChangeArrowheads="1"/>
          </p:cNvPicPr>
          <p:nvPr/>
        </p:nvPicPr>
        <p:blipFill>
          <a:blip r:embed="rId3" cstate="print"/>
          <a:srcRect t="22363" b="10127"/>
          <a:stretch>
            <a:fillRect/>
          </a:stretch>
        </p:blipFill>
        <p:spPr bwMode="auto">
          <a:xfrm>
            <a:off x="0" y="71414"/>
            <a:ext cx="469582" cy="589275"/>
          </a:xfrm>
          <a:prstGeom prst="rect">
            <a:avLst/>
          </a:prstGeom>
          <a:noFill/>
          <a:ln w="9525">
            <a:noFill/>
            <a:miter lim="800000"/>
            <a:headEnd/>
            <a:tailEnd/>
          </a:ln>
          <a:effectLst>
            <a:reflection blurRad="6350" stA="50000" endA="300" endPos="38500" dist="50800" dir="5400000" sy="-100000" algn="bl" rotWithShape="0"/>
          </a:effectLst>
        </p:spPr>
      </p:pic>
      <p:pic>
        <p:nvPicPr>
          <p:cNvPr id="15" name="Picture 2"/>
          <p:cNvPicPr/>
          <p:nvPr/>
        </p:nvPicPr>
        <p:blipFill>
          <a:blip r:embed="rId4" cstate="print"/>
          <a:srcRect l="2595" t="6225" r="3327"/>
          <a:stretch/>
        </p:blipFill>
        <p:spPr>
          <a:xfrm>
            <a:off x="474834" y="0"/>
            <a:ext cx="2890440" cy="6858000"/>
          </a:xfrm>
          <a:prstGeom prst="rect">
            <a:avLst/>
          </a:prstGeom>
          <a:ln>
            <a:noFill/>
          </a:ln>
        </p:spPr>
      </p:pic>
      <p:sp>
        <p:nvSpPr>
          <p:cNvPr id="7" name="Прямоугольник 6"/>
          <p:cNvSpPr/>
          <p:nvPr/>
        </p:nvSpPr>
        <p:spPr>
          <a:xfrm>
            <a:off x="474834" y="188640"/>
            <a:ext cx="2882524" cy="6093976"/>
          </a:xfrm>
          <a:prstGeom prst="rect">
            <a:avLst/>
          </a:prstGeom>
        </p:spPr>
        <p:txBody>
          <a:bodyPr wrap="square">
            <a:spAutoFit/>
          </a:bodyPr>
          <a:lstStyle/>
          <a:p>
            <a:pPr marL="179705" marR="90170" algn="ctr">
              <a:spcAft>
                <a:spcPts val="0"/>
              </a:spcAft>
            </a:pPr>
            <a:endParaRPr lang="ru-RU" b="1" dirty="0" smtClean="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endParaRPr>
          </a:p>
          <a:p>
            <a:pPr marL="179705" marR="90170" algn="ctr">
              <a:spcAft>
                <a:spcPts val="0"/>
              </a:spcAft>
            </a:pPr>
            <a:r>
              <a:rPr lang="ru-RU" b="1" dirty="0" smtClean="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Образование.</a:t>
            </a:r>
          </a:p>
          <a:p>
            <a:pPr marL="179705" marR="90170" algn="ctr">
              <a:spcAft>
                <a:spcPts val="0"/>
              </a:spcAft>
            </a:pPr>
            <a:endParaRPr lang="ru-RU" b="1" dirty="0" smtClean="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endParaRPr>
          </a:p>
          <a:p>
            <a:pPr marL="179705" marR="90170" algn="just">
              <a:spcAft>
                <a:spcPts val="0"/>
              </a:spcAft>
            </a:pPr>
            <a:r>
              <a:rPr lang="ru-RU" sz="1400" b="1" dirty="0" smtClean="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       На </a:t>
            </a:r>
            <a:r>
              <a:rPr lang="ru-RU" sz="1400" b="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территории муниципального района основную </a:t>
            </a:r>
            <a:r>
              <a:rPr lang="ru-RU" sz="1400" b="1" dirty="0" smtClean="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образовательную программу дошкольного  </a:t>
            </a:r>
            <a:r>
              <a:rPr lang="ru-RU" sz="1400" b="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образования реализуют:  2 дошкольные образовательные организации и 1 филиал «Ручеек» детского сада «Колобок» в с. Белебелка. В данных организациях создано 203 места</a:t>
            </a:r>
            <a:r>
              <a:rPr lang="ru-RU" sz="1400" b="1" dirty="0" smtClean="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 </a:t>
            </a:r>
            <a:r>
              <a:rPr lang="ru-RU" sz="1400" b="1" dirty="0" smtClean="0">
                <a:solidFill>
                  <a:schemeClr val="accent4">
                    <a:lumMod val="60000"/>
                    <a:lumOff val="40000"/>
                  </a:schemeClr>
                </a:solidFill>
              </a:rPr>
              <a:t>Услугами </a:t>
            </a:r>
            <a:r>
              <a:rPr lang="ru-RU" sz="1400" b="1" dirty="0">
                <a:solidFill>
                  <a:schemeClr val="accent4">
                    <a:lumMod val="60000"/>
                    <a:lumOff val="40000"/>
                  </a:schemeClr>
                </a:solidFill>
              </a:rPr>
              <a:t>дошкольного образования охвачен  161 ребёнок, что составляет 89,4 %. Контингент детей в возрасте от 1 до 7 лет в районе составляет  180 человек. В д/ с «Колобок» воспитывается 131 ребёнок, в филиале «Ручеек»-17, в д/с «Солнышко» -13</a:t>
            </a:r>
            <a:endParaRPr lang="ru-RU" sz="1400" b="1" dirty="0">
              <a:solidFill>
                <a:schemeClr val="accent4">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365274" y="0"/>
            <a:ext cx="5826824" cy="3212975"/>
          </a:xfrm>
          <a:prstGeom prst="rect">
            <a:avLst/>
          </a:prstGeom>
        </p:spPr>
      </p:pic>
      <p:pic>
        <p:nvPicPr>
          <p:cNvPr id="3" name="Объект 2"/>
          <p:cNvPicPr>
            <a:picLocks noGrp="1" noChangeAspect="1"/>
          </p:cNvPicPr>
          <p:nvPr>
            <p:ph idx="1"/>
          </p:nvPr>
        </p:nvPicPr>
        <p:blipFill>
          <a:blip r:embed="rId6">
            <a:extLst>
              <a:ext uri="{28A0092B-C50C-407E-A947-70E740481C1C}">
                <a14:useLocalDpi xmlns:a14="http://schemas.microsoft.com/office/drawing/2010/main" xmlns="" val="0"/>
              </a:ext>
            </a:extLst>
          </a:blip>
          <a:stretch>
            <a:fillRect/>
          </a:stretch>
        </p:blipFill>
        <p:spPr>
          <a:xfrm>
            <a:off x="3357358" y="3212975"/>
            <a:ext cx="5834740" cy="3645025"/>
          </a:xfrm>
        </p:spPr>
      </p:pic>
    </p:spTree>
    <p:extLst>
      <p:ext uri="{BB962C8B-B14F-4D97-AF65-F5344CB8AC3E}">
        <p14:creationId xmlns:p14="http://schemas.microsoft.com/office/powerpoint/2010/main" xmlns="" val="27025870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3192916" y="3198165"/>
            <a:ext cx="6858002" cy="461665"/>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sz="2400" b="1" spc="50" dirty="0" smtClean="0">
                <a:ln w="11430"/>
                <a:solidFill>
                  <a:schemeClr val="bg2">
                    <a:lumMod val="50000"/>
                  </a:schemeClr>
                </a:solidFill>
                <a:effectLst>
                  <a:outerShdw blurRad="76200" dist="50800" dir="5400000" algn="tl" rotWithShape="0">
                    <a:srgbClr val="000000">
                      <a:alpha val="65000"/>
                    </a:srgbClr>
                  </a:outerShdw>
                </a:effectLst>
              </a:rPr>
              <a:t>Поддорский муниципальный район</a:t>
            </a:r>
            <a:endParaRPr lang="ru-RU" sz="2400" b="1" spc="50" dirty="0">
              <a:ln w="11430"/>
              <a:solidFill>
                <a:schemeClr val="bg2">
                  <a:lumMod val="50000"/>
                </a:schemeClr>
              </a:solidFill>
              <a:effectLst>
                <a:outerShdw blurRad="76200" dist="50800" dir="5400000" algn="tl" rotWithShape="0">
                  <a:srgbClr val="000000">
                    <a:alpha val="65000"/>
                  </a:srgbClr>
                </a:outerShdw>
              </a:effectLst>
            </a:endParaRPr>
          </a:p>
        </p:txBody>
      </p:sp>
      <p:pic>
        <p:nvPicPr>
          <p:cNvPr id="9" name="Picture 2" descr="1212"/>
          <p:cNvPicPr>
            <a:picLocks noChangeAspect="1" noChangeArrowheads="1"/>
          </p:cNvPicPr>
          <p:nvPr/>
        </p:nvPicPr>
        <p:blipFill>
          <a:blip r:embed="rId3" cstate="print"/>
          <a:srcRect t="22363" b="10127"/>
          <a:stretch>
            <a:fillRect/>
          </a:stretch>
        </p:blipFill>
        <p:spPr bwMode="auto">
          <a:xfrm>
            <a:off x="0" y="71414"/>
            <a:ext cx="469582" cy="589275"/>
          </a:xfrm>
          <a:prstGeom prst="rect">
            <a:avLst/>
          </a:prstGeom>
          <a:noFill/>
          <a:ln w="9525">
            <a:noFill/>
            <a:miter lim="800000"/>
            <a:headEnd/>
            <a:tailEnd/>
          </a:ln>
          <a:effectLst>
            <a:reflection blurRad="6350" stA="50000" endA="300" endPos="38500" dist="50800" dir="5400000" sy="-100000" algn="bl" rotWithShape="0"/>
          </a:effectLst>
        </p:spPr>
      </p:pic>
      <p:pic>
        <p:nvPicPr>
          <p:cNvPr id="15" name="Picture 2"/>
          <p:cNvPicPr/>
          <p:nvPr/>
        </p:nvPicPr>
        <p:blipFill>
          <a:blip r:embed="rId4" cstate="print"/>
          <a:srcRect l="2595" t="6225" r="3327"/>
          <a:stretch/>
        </p:blipFill>
        <p:spPr>
          <a:xfrm>
            <a:off x="431933" y="0"/>
            <a:ext cx="2890440" cy="6926238"/>
          </a:xfrm>
          <a:prstGeom prst="rect">
            <a:avLst/>
          </a:prstGeom>
          <a:ln>
            <a:noFill/>
          </a:ln>
        </p:spPr>
      </p:pic>
      <p:sp>
        <p:nvSpPr>
          <p:cNvPr id="7" name="Прямоугольник 6"/>
          <p:cNvSpPr/>
          <p:nvPr/>
        </p:nvSpPr>
        <p:spPr>
          <a:xfrm>
            <a:off x="466918" y="188640"/>
            <a:ext cx="2820470" cy="6617196"/>
          </a:xfrm>
          <a:prstGeom prst="rect">
            <a:avLst/>
          </a:prstGeom>
        </p:spPr>
        <p:txBody>
          <a:bodyPr wrap="square">
            <a:spAutoFit/>
          </a:bodyPr>
          <a:lstStyle/>
          <a:p>
            <a:pPr marL="179705" marR="90170" algn="just">
              <a:spcAft>
                <a:spcPts val="0"/>
              </a:spcAft>
            </a:pPr>
            <a:endParaRPr lang="ru-RU" sz="1400" b="1" dirty="0" smtClean="0">
              <a:solidFill>
                <a:schemeClr val="accent4">
                  <a:lumMod val="60000"/>
                  <a:lumOff val="40000"/>
                </a:schemeClr>
              </a:solidFill>
            </a:endParaRPr>
          </a:p>
          <a:p>
            <a:pPr marL="179705" marR="90170" algn="just">
              <a:spcAft>
                <a:spcPts val="0"/>
              </a:spcAft>
            </a:pPr>
            <a:endParaRPr lang="ru-RU" sz="1400" b="1" dirty="0">
              <a:solidFill>
                <a:schemeClr val="accent4">
                  <a:lumMod val="60000"/>
                  <a:lumOff val="40000"/>
                </a:schemeClr>
              </a:solidFill>
            </a:endParaRPr>
          </a:p>
          <a:p>
            <a:pPr marL="179705" marR="90170" algn="just">
              <a:spcAft>
                <a:spcPts val="0"/>
              </a:spcAft>
            </a:pPr>
            <a:r>
              <a:rPr lang="ru-RU" sz="1400" b="1" dirty="0" smtClean="0">
                <a:solidFill>
                  <a:schemeClr val="accent4">
                    <a:lumMod val="60000"/>
                    <a:lumOff val="40000"/>
                  </a:schemeClr>
                </a:solidFill>
                <a:latin typeface="Arial" panose="020B0604020202020204" pitchFamily="34" charset="0"/>
                <a:cs typeface="Arial" panose="020B0604020202020204" pitchFamily="34" charset="0"/>
              </a:rPr>
              <a:t>МАОУ </a:t>
            </a:r>
            <a:r>
              <a:rPr lang="ru-RU" sz="1400" b="1" dirty="0">
                <a:solidFill>
                  <a:schemeClr val="accent4">
                    <a:lumMod val="60000"/>
                    <a:lumOff val="40000"/>
                  </a:schemeClr>
                </a:solidFill>
                <a:latin typeface="Arial" panose="020B0604020202020204" pitchFamily="34" charset="0"/>
                <a:cs typeface="Arial" panose="020B0604020202020204" pitchFamily="34" charset="0"/>
              </a:rPr>
              <a:t>«СОШ с.Поддорье» и филиала «ООШ </a:t>
            </a:r>
            <a:r>
              <a:rPr lang="ru-RU" sz="1400" b="1" dirty="0" err="1">
                <a:solidFill>
                  <a:schemeClr val="accent4">
                    <a:lumMod val="60000"/>
                    <a:lumOff val="40000"/>
                  </a:schemeClr>
                </a:solidFill>
                <a:latin typeface="Arial" panose="020B0604020202020204" pitchFamily="34" charset="0"/>
                <a:cs typeface="Arial" panose="020B0604020202020204" pitchFamily="34" charset="0"/>
              </a:rPr>
              <a:t>с.Белебёлка</a:t>
            </a:r>
            <a:r>
              <a:rPr lang="ru-RU" sz="1400" b="1" dirty="0">
                <a:solidFill>
                  <a:schemeClr val="accent4">
                    <a:lumMod val="60000"/>
                    <a:lumOff val="40000"/>
                  </a:schemeClr>
                </a:solidFill>
                <a:latin typeface="Arial" panose="020B0604020202020204" pitchFamily="34" charset="0"/>
                <a:cs typeface="Arial" panose="020B0604020202020204" pitchFamily="34" charset="0"/>
              </a:rPr>
              <a:t>», </a:t>
            </a:r>
            <a:r>
              <a:rPr lang="ru-RU" sz="1400" b="1" dirty="0" smtClean="0">
                <a:solidFill>
                  <a:schemeClr val="accent4">
                    <a:lumMod val="60000"/>
                    <a:lumOff val="40000"/>
                  </a:schemeClr>
                </a:solidFill>
                <a:latin typeface="Arial" panose="020B0604020202020204" pitchFamily="34" charset="0"/>
                <a:cs typeface="Arial" panose="020B0604020202020204" pitchFamily="34" charset="0"/>
              </a:rPr>
              <a:t>профильные </a:t>
            </a:r>
            <a:r>
              <a:rPr lang="ru-RU" sz="1400" b="1" dirty="0">
                <a:solidFill>
                  <a:schemeClr val="accent4">
                    <a:lumMod val="60000"/>
                    <a:lumOff val="40000"/>
                  </a:schemeClr>
                </a:solidFill>
                <a:latin typeface="Arial" panose="020B0604020202020204" pitchFamily="34" charset="0"/>
                <a:cs typeface="Arial" panose="020B0604020202020204" pitchFamily="34" charset="0"/>
              </a:rPr>
              <a:t>классы, индивидуальное обучение на дому, дистанционное обучение  позволяют удовлетворить образовательные потребности населения. В общеобразовательных организациях района обучалось 319 человек, к сожалению, количество школьников с каждым годом  продолжает снижаться, 1 сентября 2017 года к занятиям </a:t>
            </a:r>
            <a:r>
              <a:rPr lang="ru-RU" sz="1400" b="1" dirty="0" smtClean="0">
                <a:solidFill>
                  <a:schemeClr val="accent4">
                    <a:lumMod val="60000"/>
                    <a:lumOff val="40000"/>
                  </a:schemeClr>
                </a:solidFill>
                <a:latin typeface="Arial" panose="020B0604020202020204" pitchFamily="34" charset="0"/>
                <a:cs typeface="Arial" panose="020B0604020202020204" pitchFamily="34" charset="0"/>
              </a:rPr>
              <a:t>приступило  </a:t>
            </a:r>
            <a:r>
              <a:rPr lang="ru-RU" sz="1400" b="1" dirty="0">
                <a:solidFill>
                  <a:schemeClr val="accent4">
                    <a:lumMod val="60000"/>
                    <a:lumOff val="40000"/>
                  </a:schemeClr>
                </a:solidFill>
                <a:latin typeface="Arial" panose="020B0604020202020204" pitchFamily="34" charset="0"/>
                <a:cs typeface="Arial" panose="020B0604020202020204" pitchFamily="34" charset="0"/>
              </a:rPr>
              <a:t>318 обучающихся. </a:t>
            </a:r>
          </a:p>
          <a:p>
            <a:pPr marL="179705" marR="90170" algn="just">
              <a:spcAft>
                <a:spcPts val="0"/>
              </a:spcAft>
            </a:pPr>
            <a:r>
              <a:rPr lang="ru-RU" sz="1400" b="1" dirty="0">
                <a:solidFill>
                  <a:schemeClr val="accent4">
                    <a:lumMod val="60000"/>
                    <a:lumOff val="40000"/>
                  </a:schemeClr>
                </a:solidFill>
                <a:latin typeface="Arial" panose="020B0604020202020204" pitchFamily="34" charset="0"/>
                <a:cs typeface="Arial" panose="020B0604020202020204" pitchFamily="34" charset="0"/>
              </a:rPr>
              <a:t>На территории муниципального района организован подвоз учащихся школьными автобусами. Для подвоза используется 7 транспортных средств. </a:t>
            </a:r>
          </a:p>
          <a:p>
            <a:pPr marL="179705" marR="90170" algn="just">
              <a:spcAft>
                <a:spcPts val="0"/>
              </a:spcAft>
            </a:pPr>
            <a:endParaRPr lang="ru-RU" dirty="0">
              <a:solidFill>
                <a:schemeClr val="accent4">
                  <a:lumMod val="60000"/>
                  <a:lumOff val="40000"/>
                </a:schemeClr>
              </a:solidFill>
              <a:latin typeface="Arial" panose="020B0604020202020204" pitchFamily="34" charset="0"/>
              <a:cs typeface="Arial" panose="020B0604020202020204" pitchFamily="34" charset="0"/>
            </a:endParaRPr>
          </a:p>
        </p:txBody>
      </p:sp>
      <p:pic>
        <p:nvPicPr>
          <p:cNvPr id="3" name="Объект 2"/>
          <p:cNvPicPr>
            <a:picLocks noGrp="1" noChangeAspect="1"/>
          </p:cNvPicPr>
          <p:nvPr>
            <p:ph idx="1"/>
          </p:nvPr>
        </p:nvPicPr>
        <p:blipFill>
          <a:blip r:embed="rId5">
            <a:extLst>
              <a:ext uri="{28A0092B-C50C-407E-A947-70E740481C1C}">
                <a14:useLocalDpi xmlns:a14="http://schemas.microsoft.com/office/drawing/2010/main" xmlns="" val="0"/>
              </a:ext>
            </a:extLst>
          </a:blip>
          <a:stretch>
            <a:fillRect/>
          </a:stretch>
        </p:blipFill>
        <p:spPr>
          <a:xfrm>
            <a:off x="3357358" y="0"/>
            <a:ext cx="5779029" cy="3933055"/>
          </a:xfrm>
        </p:spPr>
      </p:pic>
      <p:pic>
        <p:nvPicPr>
          <p:cNvPr id="10" name="Объект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357358" y="3789040"/>
            <a:ext cx="5786642" cy="3068959"/>
          </a:xfrm>
          <a:prstGeom prst="rect">
            <a:avLst/>
          </a:prstGeom>
        </p:spPr>
      </p:pic>
    </p:spTree>
    <p:extLst>
      <p:ext uri="{BB962C8B-B14F-4D97-AF65-F5344CB8AC3E}">
        <p14:creationId xmlns:p14="http://schemas.microsoft.com/office/powerpoint/2010/main" xmlns="" val="364158840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14895</TotalTime>
  <Words>817</Words>
  <Application>Microsoft Office PowerPoint</Application>
  <PresentationFormat>Экран (4:3)</PresentationFormat>
  <Paragraphs>183</Paragraphs>
  <Slides>20</Slides>
  <Notes>13</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Поток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Петров Алексей Александрович</cp:lastModifiedBy>
  <cp:revision>1172</cp:revision>
  <cp:lastPrinted>2016-02-24T07:03:35Z</cp:lastPrinted>
  <dcterms:created xsi:type="dcterms:W3CDTF">2010-05-23T14:28:12Z</dcterms:created>
  <dcterms:modified xsi:type="dcterms:W3CDTF">2017-12-12T12:03:29Z</dcterms:modified>
</cp:coreProperties>
</file>