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0" r:id="rId21"/>
    <p:sldId id="274" r:id="rId22"/>
    <p:sldId id="275" r:id="rId23"/>
    <p:sldId id="280" r:id="rId24"/>
    <p:sldId id="291" r:id="rId25"/>
    <p:sldId id="284" r:id="rId26"/>
    <p:sldId id="286" r:id="rId27"/>
    <p:sldId id="281" r:id="rId28"/>
    <p:sldId id="282" r:id="rId29"/>
    <p:sldId id="289" r:id="rId3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2BE128E-D058-417F-84FD-DC629BA53CB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88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90"/>
            <p14:sldId id="274"/>
          </p14:sldIdLst>
        </p14:section>
        <p14:section name="Раздел без заголовка" id="{FD8DCDCB-29B6-49E5-A78C-09BF8FA47F37}">
          <p14:sldIdLst>
            <p14:sldId id="275"/>
            <p14:sldId id="280"/>
            <p14:sldId id="291"/>
            <p14:sldId id="284"/>
            <p14:sldId id="286"/>
            <p14:sldId id="281"/>
            <p14:sldId id="282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2C0C3"/>
    <a:srgbClr val="ED1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5252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год</c:v>
                </c:pt>
                <c:pt idx="1">
                  <c:v>2021 год</c:v>
                </c:pt>
                <c:pt idx="2">
                  <c:v>2022 год оценка</c:v>
                </c:pt>
                <c:pt idx="3">
                  <c:v>2023 год проект</c:v>
                </c:pt>
                <c:pt idx="4">
                  <c:v>2024 год </c:v>
                </c:pt>
                <c:pt idx="5">
                  <c:v>2025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4219.1000000000004</c:v>
                </c:pt>
                <c:pt idx="1">
                  <c:v>4030.4</c:v>
                </c:pt>
                <c:pt idx="2">
                  <c:v>4167</c:v>
                </c:pt>
                <c:pt idx="3">
                  <c:v>4121.3</c:v>
                </c:pt>
                <c:pt idx="4">
                  <c:v>4225.7</c:v>
                </c:pt>
                <c:pt idx="5">
                  <c:v>4388.6000000000004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год</c:v>
                </c:pt>
                <c:pt idx="1">
                  <c:v>2021 год</c:v>
                </c:pt>
                <c:pt idx="2">
                  <c:v>2022 год оценка</c:v>
                </c:pt>
                <c:pt idx="3">
                  <c:v>2023 год проект</c:v>
                </c:pt>
                <c:pt idx="4">
                  <c:v>2024 год </c:v>
                </c:pt>
                <c:pt idx="5">
                  <c:v>2025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13626.3</c:v>
                </c:pt>
                <c:pt idx="1">
                  <c:v>18036.3</c:v>
                </c:pt>
                <c:pt idx="2">
                  <c:v>22611.1</c:v>
                </c:pt>
                <c:pt idx="3">
                  <c:v>17105.2</c:v>
                </c:pt>
                <c:pt idx="4">
                  <c:v>2548.1</c:v>
                </c:pt>
                <c:pt idx="5">
                  <c:v>2639.8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10257840"/>
        <c:axId val="-1110266544"/>
        <c:axId val="0"/>
      </c:bar3DChart>
      <c:catAx>
        <c:axId val="-1110257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110266544"/>
        <c:crosses val="autoZero"/>
        <c:auto val="1"/>
        <c:lblAlgn val="ctr"/>
        <c:lblOffset val="100"/>
        <c:noMultiLvlLbl val="0"/>
      </c:catAx>
      <c:valAx>
        <c:axId val="-1110266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-11102578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80583732180536261"/>
          <c:h val="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3.2679738562091504E-3"/>
                  <c:y val="-2.5850477343014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9018321239256857E-3"/>
                  <c:y val="0.14536050190017197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sz="1800" b="1" dirty="0" smtClean="0">
                        <a:solidFill>
                          <a:schemeClr val="tx1"/>
                        </a:solidFill>
                      </a:rPr>
                      <a:t>0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37908496732025E-2"/>
                  <c:y val="0.13840895097768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339869281045752E-3"/>
                  <c:y val="0.12133500350311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оценка</c:v>
                </c:pt>
                <c:pt idx="2">
                  <c:v>2023 год проект</c:v>
                </c:pt>
                <c:pt idx="3">
                  <c:v>2024 год 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1280.9000000000001</c:v>
                </c:pt>
                <c:pt idx="1">
                  <c:v>-229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110265456"/>
        <c:axId val="-1110267088"/>
      </c:barChart>
      <c:catAx>
        <c:axId val="-111026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110267088"/>
        <c:crosses val="autoZero"/>
        <c:auto val="1"/>
        <c:lblAlgn val="ctr"/>
        <c:lblOffset val="100"/>
        <c:noMultiLvlLbl val="0"/>
      </c:catAx>
      <c:valAx>
        <c:axId val="-1110267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-1110265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76542638052971"/>
          <c:y val="4.3862860892388514E-2"/>
          <c:w val="0.19743065205084659"/>
          <c:h val="7.338538932633423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8578398696443"/>
          <c:y val="0.17760394881128683"/>
          <c:w val="0.50783032757125857"/>
          <c:h val="0.864684922862264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/>
          </c:dPt>
          <c:dLbls>
            <c:dLbl>
              <c:idx val="3"/>
              <c:layout>
                <c:manualLayout>
                  <c:x val="-6.9077972817835051E-2"/>
                  <c:y val="-6.7299648416744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515963504055104E-2"/>
                  <c:y val="-7.73945073595080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109436914416905E-2"/>
                      <c:h val="5.52418830618266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 12,6%</c:v>
                </c:pt>
                <c:pt idx="1">
                  <c:v>акцизы   38,1%</c:v>
                </c:pt>
                <c:pt idx="2">
                  <c:v>налоги на имущество  47,4%</c:v>
                </c:pt>
                <c:pt idx="3">
                  <c:v>доходы от использования муниципальной собственности  1,2%</c:v>
                </c:pt>
                <c:pt idx="4">
                  <c:v>доходы от продажиземельных участков 0,7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518.79999999999995</c:v>
                </c:pt>
                <c:pt idx="1">
                  <c:v>1571.1</c:v>
                </c:pt>
                <c:pt idx="2">
                  <c:v>1953</c:v>
                </c:pt>
                <c:pt idx="3">
                  <c:v>50</c:v>
                </c:pt>
                <c:pt idx="4">
                  <c:v>28.4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 12,6%</c:v>
                </c:pt>
                <c:pt idx="1">
                  <c:v>акцизы   38,1%</c:v>
                </c:pt>
                <c:pt idx="2">
                  <c:v>налоги на имущество  47,4%</c:v>
                </c:pt>
                <c:pt idx="3">
                  <c:v>доходы от использования муниципальной собственности  1,2%</c:v>
                </c:pt>
                <c:pt idx="4">
                  <c:v>доходы от продажиземельных участков 0,7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66180817872088282"/>
          <c:y val="2.5824694484325811E-4"/>
          <c:w val="0.3146759156390031"/>
          <c:h val="0.965833681901941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8099100099989"/>
          <c:y val="0.48597798897765571"/>
          <c:w val="0.44859131813636866"/>
          <c:h val="0.373826098446973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cat>
            <c:strRef>
              <c:f>Лист1!$A$2:$A$11</c:f>
              <c:strCache>
                <c:ptCount val="7"/>
                <c:pt idx="0">
                  <c:v>2022 год</c:v>
                </c:pt>
                <c:pt idx="1">
                  <c:v>налог на доходы ф. лиц  11,1%</c:v>
                </c:pt>
                <c:pt idx="2">
                  <c:v>акцизы  36,6 %</c:v>
                </c:pt>
                <c:pt idx="3">
                  <c:v>налоги на имущество  49,2%</c:v>
                </c:pt>
                <c:pt idx="4">
                  <c:v>доходы от продажи земли 0,5%</c:v>
                </c:pt>
                <c:pt idx="5">
                  <c:v>доходы от использ муниц собственности  1,2%</c:v>
                </c:pt>
                <c:pt idx="6">
                  <c:v>единый с/хоз налог 1,4%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7"/>
                <c:pt idx="1">
                  <c:v>464.4</c:v>
                </c:pt>
                <c:pt idx="2">
                  <c:v>1524.6</c:v>
                </c:pt>
                <c:pt idx="3">
                  <c:v>2051.6999999999998</c:v>
                </c:pt>
                <c:pt idx="4">
                  <c:v>20.5</c:v>
                </c:pt>
                <c:pt idx="5">
                  <c:v>50</c:v>
                </c:pt>
                <c:pt idx="6">
                  <c:v>55.8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8099100099989"/>
          <c:y val="0.48597798897765571"/>
          <c:w val="0.44859131813636866"/>
          <c:h val="0.37382609844697384"/>
        </c:manualLayout>
      </c:layout>
      <c:doughnut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Лист1!$A$3:$A$12</c:f>
              <c:strCache>
                <c:ptCount val="7"/>
                <c:pt idx="0">
                  <c:v>2021 год</c:v>
                </c:pt>
                <c:pt idx="1">
                  <c:v>налог на доходы ф. лиц  12,2 %</c:v>
                </c:pt>
                <c:pt idx="2">
                  <c:v>акцизы  37,3 %</c:v>
                </c:pt>
                <c:pt idx="3">
                  <c:v>налоги на имущество  47,1%</c:v>
                </c:pt>
                <c:pt idx="4">
                  <c:v>единый с/хозяйственный налог 1,4%</c:v>
                </c:pt>
                <c:pt idx="5">
                  <c:v>доходы от использ муниц собственности  0,7 %</c:v>
                </c:pt>
                <c:pt idx="6">
                  <c:v>доходы от продажи 1,3%</c:v>
                </c:pt>
              </c:strCache>
            </c:strRef>
          </c:cat>
          <c:val>
            <c:numRef>
              <c:f>Лист1!$B$3:$B$12</c:f>
              <c:numCache>
                <c:formatCode>General</c:formatCode>
                <c:ptCount val="7"/>
                <c:pt idx="0">
                  <c:v>0</c:v>
                </c:pt>
                <c:pt idx="1">
                  <c:v>492.5</c:v>
                </c:pt>
                <c:pt idx="2">
                  <c:v>1503.2</c:v>
                </c:pt>
                <c:pt idx="3">
                  <c:v>1899.6</c:v>
                </c:pt>
                <c:pt idx="4">
                  <c:v>55.5</c:v>
                </c:pt>
                <c:pt idx="5">
                  <c:v>26.6</c:v>
                </c:pt>
                <c:pt idx="6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.14185166294654131"/>
          <c:y val="0"/>
          <c:w val="0.7996709961519427"/>
          <c:h val="0.27225299882504639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6503280839895013"/>
                  <c:y val="3.3333333333333333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    21226,5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67320274303947303"/>
                  <c:y val="1.11111111111111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20785,9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оценка</c:v>
                </c:pt>
                <c:pt idx="2">
                  <c:v>2023 проект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20785.900000000001</c:v>
                </c:pt>
                <c:pt idx="1">
                  <c:v>27007.1</c:v>
                </c:pt>
                <c:pt idx="2">
                  <c:v>21226.5</c:v>
                </c:pt>
                <c:pt idx="3">
                  <c:v>6773.8</c:v>
                </c:pt>
                <c:pt idx="4">
                  <c:v>7028.4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 оценка</c:v>
                </c:pt>
                <c:pt idx="2">
                  <c:v>2023 проект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110256752"/>
        <c:axId val="-1110269808"/>
        <c:axId val="0"/>
      </c:bar3DChart>
      <c:catAx>
        <c:axId val="-111025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-1110269808"/>
        <c:crosses val="autoZero"/>
        <c:auto val="1"/>
        <c:lblAlgn val="ctr"/>
        <c:lblOffset val="100"/>
        <c:noMultiLvlLbl val="0"/>
      </c:catAx>
      <c:valAx>
        <c:axId val="-1110269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-1110256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/>
            </a:pPr>
            <a:r>
              <a:rPr lang="ru-RU" sz="1800" b="1" dirty="0" smtClean="0"/>
              <a:t>Всего : 21226,5 тыс</a:t>
            </a:r>
            <a:r>
              <a:rPr lang="ru-RU" sz="1800" b="1" dirty="0"/>
              <a:t>. рублей</a:t>
            </a:r>
          </a:p>
        </c:rich>
      </c:tx>
      <c:layout>
        <c:manualLayout>
          <c:xMode val="edge"/>
          <c:yMode val="edge"/>
          <c:x val="0.62537500000000013"/>
          <c:y val="0.1131305213166407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7185586176727905E-2"/>
          <c:y val="5.3921064237702439E-2"/>
          <c:w val="0.54551848206474196"/>
          <c:h val="0.906829571223876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6"/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8"/>
            <c:bubble3D val="0"/>
            <c:spPr>
              <a:solidFill>
                <a:schemeClr val="accent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9"/>
            <c:bubble3D val="0"/>
            <c:spPr>
              <a:solidFill>
                <a:srgbClr val="FFFF9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2"/>
              <c:layout>
                <c:manualLayout>
                  <c:x val="-9.2149004811898499E-2"/>
                  <c:y val="6.7522905158337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937483595800524"/>
                  <c:y val="-5.8710068452782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Лист1!$A$2:$A$16</c:f>
              <c:strCache>
                <c:ptCount val="7"/>
                <c:pt idx="0">
                  <c:v>общегосударственные вопросы 9,9%</c:v>
                </c:pt>
                <c:pt idx="1">
                  <c:v>национальная безопасность и правоохранительная деятельность 0,2%</c:v>
                </c:pt>
                <c:pt idx="2">
                  <c:v>национальная экономика 10,6 %</c:v>
                </c:pt>
                <c:pt idx="3">
                  <c:v>ЖКХ 79,1%</c:v>
                </c:pt>
                <c:pt idx="4">
                  <c:v>образование 0,02%</c:v>
                </c:pt>
                <c:pt idx="5">
                  <c:v>культура 0,10%</c:v>
                </c:pt>
                <c:pt idx="6">
                  <c:v>физическая культура и спорт  0,08%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2107</c:v>
                </c:pt>
                <c:pt idx="1">
                  <c:v>53</c:v>
                </c:pt>
                <c:pt idx="2">
                  <c:v>2244.1999999999998</c:v>
                </c:pt>
                <c:pt idx="3">
                  <c:v>16783.3</c:v>
                </c:pt>
                <c:pt idx="4">
                  <c:v>5</c:v>
                </c:pt>
                <c:pt idx="5">
                  <c:v>20</c:v>
                </c:pt>
                <c:pt idx="6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cene3d>
          <a:camera prst="orthographicFront"/>
          <a:lightRig rig="threePt" dir="t"/>
        </a:scene3d>
        <a:sp3d>
          <a:bevelB/>
        </a:sp3d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ayout>
        <c:manualLayout>
          <c:xMode val="edge"/>
          <c:yMode val="edge"/>
          <c:x val="0.63276148293963264"/>
          <c:y val="0.36314406498342366"/>
          <c:w val="0.34301399825022022"/>
          <c:h val="0.6301571828882224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29417910011068E-2"/>
          <c:y val="0.16902469961406988"/>
          <c:w val="0.96821203374943554"/>
          <c:h val="0.742608486439201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358175074241249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606197302362884E-3"/>
                  <c:y val="-5.4481477970411592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109499214322297E-3"/>
                  <c:y val="8.1715782642023532E-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2105,1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034298463467849E-3"/>
                  <c:y val="-2.7238594214007844E-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2007,3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   2134,4,2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2021 год</c:v>
                </c:pt>
                <c:pt idx="1">
                  <c:v>2022 год оценка</c:v>
                </c:pt>
                <c:pt idx="2">
                  <c:v>2023 год проект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14824.1</c:v>
                </c:pt>
                <c:pt idx="1">
                  <c:v>15322.6</c:v>
                </c:pt>
                <c:pt idx="2">
                  <c:v>2105.1</c:v>
                </c:pt>
                <c:pt idx="3">
                  <c:v>2007.3</c:v>
                </c:pt>
                <c:pt idx="4">
                  <c:v>2134.4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110256208"/>
        <c:axId val="-1110255120"/>
      </c:barChart>
      <c:catAx>
        <c:axId val="-111025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110255120"/>
        <c:crosses val="autoZero"/>
        <c:auto val="1"/>
        <c:lblAlgn val="ctr"/>
        <c:lblOffset val="100"/>
        <c:noMultiLvlLbl val="0"/>
      </c:catAx>
      <c:valAx>
        <c:axId val="-11102551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-1110256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976711244428123"/>
          <c:y val="6.1331019268195487E-2"/>
          <c:w val="0.17606869675017991"/>
          <c:h val="7.196093427949200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38793405094138"/>
          <c:y val="3.1081694908657517E-2"/>
          <c:w val="0.88750510067936372"/>
          <c:h val="0.8711396771769811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Поддорское с/п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7967808645043333E-3"/>
                  <c:y val="-5.5135602849940561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843886504822413E-2"/>
                  <c:y val="-3.1473749211500958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625356441876714E-2"/>
                  <c:y val="-0.120559071334422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537549434078475E-2"/>
                      <c:h val="3.241543896554621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3833.7</c:v>
                </c:pt>
                <c:pt idx="1">
                  <c:v>13232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-1110263824"/>
        <c:axId val="-1110257296"/>
        <c:axId val="-1110404736"/>
      </c:bar3DChart>
      <c:catAx>
        <c:axId val="-1110263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110257296"/>
        <c:crosses val="autoZero"/>
        <c:auto val="1"/>
        <c:lblAlgn val="ctr"/>
        <c:lblOffset val="100"/>
        <c:noMultiLvlLbl val="0"/>
      </c:catAx>
      <c:valAx>
        <c:axId val="-111025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110263824"/>
        <c:crosses val="autoZero"/>
        <c:crossBetween val="between"/>
      </c:valAx>
      <c:serAx>
        <c:axId val="-1110404736"/>
        <c:scaling>
          <c:orientation val="minMax"/>
        </c:scaling>
        <c:delete val="1"/>
        <c:axPos val="b"/>
        <c:majorTickMark val="out"/>
        <c:minorTickMark val="none"/>
        <c:tickLblPos val="none"/>
        <c:crossAx val="-111025729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056356441856814"/>
          <c:y val="0.18476102993690904"/>
          <c:w val="0.93452397616848293"/>
          <c:h val="0.56977314300654835"/>
        </c:manualLayout>
      </c:layout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-1110269264"/>
        <c:axId val="-1110267632"/>
        <c:axId val="-1110404112"/>
      </c:bar3DChart>
      <c:catAx>
        <c:axId val="-1110269264"/>
        <c:scaling>
          <c:orientation val="minMax"/>
        </c:scaling>
        <c:delete val="0"/>
        <c:axPos val="b"/>
        <c:majorTickMark val="out"/>
        <c:minorTickMark val="none"/>
        <c:tickLblPos val="nextTo"/>
        <c:crossAx val="-1110267632"/>
        <c:crosses val="autoZero"/>
        <c:auto val="1"/>
        <c:lblAlgn val="ctr"/>
        <c:lblOffset val="100"/>
        <c:noMultiLvlLbl val="0"/>
      </c:catAx>
      <c:valAx>
        <c:axId val="-11102676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-1110269264"/>
        <c:crosses val="autoZero"/>
        <c:crossBetween val="between"/>
      </c:valAx>
      <c:serAx>
        <c:axId val="-1110404112"/>
        <c:scaling>
          <c:orientation val="minMax"/>
        </c:scaling>
        <c:delete val="1"/>
        <c:axPos val="b"/>
        <c:majorTickMark val="out"/>
        <c:minorTickMark val="none"/>
        <c:tickLblPos val="none"/>
        <c:crossAx val="-111026763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0.42063</cdr:x>
      <cdr:y>0.27898</cdr:y>
    </cdr:from>
    <cdr:to>
      <cdr:x>0.4956</cdr:x>
      <cdr:y>0.60534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3635896" y="1460159"/>
          <a:ext cx="648072" cy="1708193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0.04959</cdr:x>
      <cdr:y>0.05503</cdr:y>
    </cdr:from>
    <cdr:to>
      <cdr:x>0.19835</cdr:x>
      <cdr:y>0.17461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8656" y="288033"/>
          <a:ext cx="1285881" cy="625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    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0.17905</cdr:x>
      <cdr:y>0.19949</cdr:y>
    </cdr:from>
    <cdr:to>
      <cdr:x>0.28734</cdr:x>
      <cdr:y>0.24764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547665" y="1044116"/>
          <a:ext cx="936104" cy="252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 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0.304</cdr:x>
      <cdr:y>0.28891</cdr:y>
    </cdr:from>
    <cdr:to>
      <cdr:x>0.40397</cdr:x>
      <cdr:y>0.3577</cdr:y>
    </cdr:to>
    <cdr:sp macro="" textlink="">
      <cdr:nvSpPr>
        <cdr:cNvPr id="7" name="TextBox 6"/>
        <cdr:cNvSpPr txBox="1"/>
      </cdr:nvSpPr>
      <cdr:spPr>
        <a:xfrm xmlns:a="http://schemas.openxmlformats.org/drawingml/2006/main" rot="10800000" flipV="1">
          <a:off x="2627768" y="1512169"/>
          <a:ext cx="864111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   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0.53719</cdr:x>
      <cdr:y>0.35163</cdr:y>
    </cdr:from>
    <cdr:to>
      <cdr:x>0.65388</cdr:x>
      <cdr:y>0.40666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643469" y="1840430"/>
          <a:ext cx="100865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0.31635</cdr:x>
      <cdr:y>0.14601</cdr:y>
    </cdr:from>
    <cdr:to>
      <cdr:x>0.38507</cdr:x>
      <cdr:y>0.26388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2734501" y="764210"/>
          <a:ext cx="594025" cy="61696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0.51371</cdr:x>
      <cdr:y>0.60534</cdr:y>
    </cdr:from>
    <cdr:to>
      <cdr:x>0.59702</cdr:x>
      <cdr:y>0.61407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flipV="1">
          <a:off x="4440534" y="3168352"/>
          <a:ext cx="720132" cy="4569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0.264</cdr:x>
      <cdr:y>0.40914</cdr:y>
    </cdr:from>
    <cdr:to>
      <cdr:x>0.49167</cdr:x>
      <cdr:y>0.68919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1212" y="2316243"/>
          <a:ext cx="1967259" cy="1585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Всего:  </a:t>
          </a:r>
          <a:endParaRPr lang="ru-RU" sz="2000" b="1" dirty="0"/>
        </a:p>
        <a:p xmlns:a="http://schemas.openxmlformats.org/drawingml/2006/main">
          <a:pPr algn="ctr"/>
          <a:r>
            <a:rPr lang="ru-RU" sz="2000" b="1" dirty="0" smtClean="0"/>
            <a:t>4121,3</a:t>
          </a:r>
        </a:p>
        <a:p xmlns:a="http://schemas.openxmlformats.org/drawingml/2006/main">
          <a:pPr algn="ctr"/>
          <a:r>
            <a:rPr lang="ru-RU" sz="2000" b="1" dirty="0" smtClean="0"/>
            <a:t>тыс. рублей 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0.19841</cdr:x>
      <cdr:y>0.04054</cdr:y>
    </cdr:from>
    <cdr:to>
      <cdr:x>0.3254</cdr:x>
      <cdr:y>0.14865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85950" y="214315"/>
          <a:ext cx="1143008" cy="5715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</cdr:x>
      <cdr:y>0.47298</cdr:y>
    </cdr:from>
    <cdr:to>
      <cdr:x>0.07143</cdr:x>
      <cdr:y>0.52704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2500330"/>
          <a:ext cx="642953" cy="285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0.02007</cdr:x>
      <cdr:y>0.39222</cdr:y>
    </cdr:from>
    <cdr:to>
      <cdr:x>0.08356</cdr:x>
      <cdr:y>0.45979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684" y="2073412"/>
          <a:ext cx="571484" cy="357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0.01587</cdr:x>
      <cdr:y>0.43243</cdr:y>
    </cdr:from>
    <cdr:to>
      <cdr:x>0.11746</cdr:x>
      <cdr:y>0.51352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2844" y="2286016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0.55555</cdr:x>
      <cdr:y>0.82433</cdr:y>
    </cdr:from>
    <cdr:to>
      <cdr:x>0.69048</cdr:x>
      <cdr:y>0.91892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000628" y="4357718"/>
          <a:ext cx="1214446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0.256</cdr:x>
      <cdr:y>0.02594</cdr:y>
    </cdr:from>
    <cdr:to>
      <cdr:x>0.32799</cdr:x>
      <cdr:y>0.09315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304257" y="137129"/>
          <a:ext cx="648071" cy="355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0.28333</cdr:x>
      <cdr:y>0.21623</cdr:y>
    </cdr:from>
    <cdr:to>
      <cdr:x>0.34167</cdr:x>
      <cdr:y>0.29255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48272" y="1224136"/>
          <a:ext cx="504056" cy="43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0.72377</cdr:x>
      <cdr:y>0.50371</cdr:y>
    </cdr:from>
    <cdr:to>
      <cdr:x>0.81686</cdr:x>
      <cdr:y>0.60052</cdr:y>
    </cdr:to>
    <cdr:sp macro="" textlink="">
      <cdr:nvSpPr>
        <cdr:cNvPr id="8" name="TextBox 7"/>
        <cdr:cNvSpPr txBox="1"/>
      </cdr:nvSpPr>
      <cdr:spPr>
        <a:xfrm xmlns:a="http://schemas.openxmlformats.org/drawingml/2006/main" rot="227441">
          <a:off x="5625428" y="2302982"/>
          <a:ext cx="723542" cy="442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    103,8</a:t>
          </a:r>
          <a:r>
            <a:rPr lang="ru-RU" sz="1400" b="0" dirty="0" smtClean="0"/>
            <a:t>%</a:t>
          </a:r>
          <a:endParaRPr lang="ru-RU" sz="1400" b="0" dirty="0"/>
        </a:p>
      </cdr:txBody>
    </cdr:sp>
  </cdr:relSizeAnchor>
  <cdr:relSizeAnchor xmlns:cdr="http://schemas.openxmlformats.org/drawingml/2006/chartDrawing">
    <cdr:from>
      <cdr:x>0.1508</cdr:x>
      <cdr:y>0.13111</cdr:y>
    </cdr:from>
    <cdr:to>
      <cdr:x>0.30417</cdr:x>
      <cdr:y>0.24074</cdr:y>
    </cdr:to>
    <cdr:sp macro="" textlink="">
      <cdr:nvSpPr>
        <cdr:cNvPr id="9" name="TextBox 8"/>
        <cdr:cNvSpPr txBox="1"/>
      </cdr:nvSpPr>
      <cdr:spPr>
        <a:xfrm xmlns:a="http://schemas.openxmlformats.org/drawingml/2006/main" rot="19369320">
          <a:off x="1172054" y="599438"/>
          <a:ext cx="1192047" cy="5012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      129,9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0.36649</cdr:x>
      <cdr:y>0.13386</cdr:y>
    </cdr:from>
    <cdr:to>
      <cdr:x>0.49072</cdr:x>
      <cdr:y>0.19677</cdr:y>
    </cdr:to>
    <cdr:sp macro="" textlink="">
      <cdr:nvSpPr>
        <cdr:cNvPr id="10" name="TextBox 9"/>
        <cdr:cNvSpPr txBox="1"/>
      </cdr:nvSpPr>
      <cdr:spPr>
        <a:xfrm xmlns:a="http://schemas.openxmlformats.org/drawingml/2006/main" rot="1704369">
          <a:off x="2848494" y="612030"/>
          <a:ext cx="965590" cy="287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/>
            <a:t>       78,6%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0.82905</cdr:x>
      <cdr:y>0.02708</cdr:y>
    </cdr:from>
    <cdr:to>
      <cdr:x>0.94669</cdr:x>
      <cdr:y>0.22708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443682" y="123812"/>
          <a:ext cx="91434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В  </a:t>
          </a:r>
          <a:r>
            <a:rPr lang="ru-RU" sz="1600" dirty="0" smtClean="0"/>
            <a:t>тыс</a:t>
          </a:r>
          <a:r>
            <a:rPr lang="ru-RU" sz="1100" dirty="0" smtClean="0"/>
            <a:t>. </a:t>
          </a:r>
          <a:r>
            <a:rPr lang="ru-RU" sz="1600" dirty="0" smtClean="0"/>
            <a:t>рублей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0.80411</cdr:x>
      <cdr:y>0.68533</cdr:y>
    </cdr:from>
    <cdr:to>
      <cdr:x>0.89676</cdr:x>
      <cdr:y>0.76408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249888" y="3133328"/>
          <a:ext cx="720080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tx1"/>
              </a:solidFill>
            </a:rPr>
            <a:t>7028,4</a:t>
          </a:r>
        </a:p>
      </cdr:txBody>
    </cdr:sp>
  </cdr:relSizeAnchor>
  <cdr:relSizeAnchor xmlns:cdr="http://schemas.openxmlformats.org/drawingml/2006/chartDrawing">
    <cdr:from>
      <cdr:x>0.36868</cdr:x>
      <cdr:y>0.71683</cdr:y>
    </cdr:from>
    <cdr:to>
      <cdr:x>0.37794</cdr:x>
      <cdr:y>0.72683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865512" y="3277344"/>
          <a:ext cx="72008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0.33162</cdr:x>
      <cdr:y>0.68533</cdr:y>
    </cdr:from>
    <cdr:to>
      <cdr:x>0.47059</cdr:x>
      <cdr:y>0.77983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577480" y="3133328"/>
          <a:ext cx="108012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0.2853</cdr:x>
      <cdr:y>0.68533</cdr:y>
    </cdr:from>
    <cdr:to>
      <cdr:x>0.36868</cdr:x>
      <cdr:y>0.76408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217466" y="3133329"/>
          <a:ext cx="648046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27007,1</a:t>
          </a:r>
        </a:p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0.13706</cdr:x>
      <cdr:y>0.59083</cdr:y>
    </cdr:from>
    <cdr:to>
      <cdr:x>0.29177</cdr:x>
      <cdr:y>0.91683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1065285" y="2701280"/>
          <a:ext cx="1202468" cy="1490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0.62809</cdr:x>
      <cdr:y>0.68533</cdr:y>
    </cdr:from>
    <cdr:to>
      <cdr:x>0.71147</cdr:x>
      <cdr:y>0.74833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881736" y="3133328"/>
          <a:ext cx="648072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6773,8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0.16486</cdr:x>
      <cdr:y>0.14984</cdr:y>
    </cdr:from>
    <cdr:to>
      <cdr:x>0.28529</cdr:x>
      <cdr:y>0.30734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1281336" y="685056"/>
          <a:ext cx="936072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0.35941</cdr:x>
      <cdr:y>0.14984</cdr:y>
    </cdr:from>
    <cdr:to>
      <cdr:x>0.48912</cdr:x>
      <cdr:y>0.27584</cdr:y>
    </cdr:to>
    <cdr:cxnSp macro="">
      <cdr:nvCxnSpPr>
        <cdr:cNvPr id="18" name="Прямая со стрелкой 17"/>
        <cdr:cNvCxnSpPr/>
      </cdr:nvCxnSpPr>
      <cdr:spPr>
        <a:xfrm xmlns:a="http://schemas.openxmlformats.org/drawingml/2006/main">
          <a:off x="2793504" y="685056"/>
          <a:ext cx="1008112" cy="5760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0.52618</cdr:x>
      <cdr:y>0.29159</cdr:y>
    </cdr:from>
    <cdr:to>
      <cdr:x>0.66514</cdr:x>
      <cdr:y>0.62233</cdr:y>
    </cdr:to>
    <cdr:cxnSp macro="">
      <cdr:nvCxnSpPr>
        <cdr:cNvPr id="20" name="Прямая со стрелкой 19"/>
        <cdr:cNvCxnSpPr/>
      </cdr:nvCxnSpPr>
      <cdr:spPr>
        <a:xfrm xmlns:a="http://schemas.openxmlformats.org/drawingml/2006/main">
          <a:off x="4089648" y="1333128"/>
          <a:ext cx="1080120" cy="151216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0.7022</cdr:x>
      <cdr:y>0.62233</cdr:y>
    </cdr:from>
    <cdr:to>
      <cdr:x>0.81338</cdr:x>
      <cdr:y>0.62233</cdr:y>
    </cdr:to>
    <cdr:cxnSp macro="">
      <cdr:nvCxnSpPr>
        <cdr:cNvPr id="22" name="Прямая со стрелкой 21"/>
        <cdr:cNvCxnSpPr/>
      </cdr:nvCxnSpPr>
      <cdr:spPr>
        <a:xfrm xmlns:a="http://schemas.openxmlformats.org/drawingml/2006/main">
          <a:off x="5457800" y="2845296"/>
          <a:ext cx="864107" cy="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0.61881</cdr:x>
      <cdr:y>0.25351</cdr:y>
    </cdr:from>
    <cdr:to>
      <cdr:x>0.66515</cdr:x>
      <cdr:y>0.4861</cdr:y>
    </cdr:to>
    <cdr:sp macro="" textlink="">
      <cdr:nvSpPr>
        <cdr:cNvPr id="25" name="Прямоугольник 24"/>
        <cdr:cNvSpPr/>
      </cdr:nvSpPr>
      <cdr:spPr>
        <a:xfrm xmlns:a="http://schemas.openxmlformats.org/drawingml/2006/main" rot="13797699" flipV="1">
          <a:off x="4458030" y="1510641"/>
          <a:ext cx="1063397" cy="3601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</a:rPr>
            <a:t>        31,9%</a:t>
          </a:r>
          <a:endParaRPr lang="ru-RU" sz="1400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0.62373</cdr:x>
      <cdr:y>0.81854</cdr:y>
    </cdr:from>
    <cdr:to>
      <cdr:x>0.72288</cdr:x>
      <cdr:y>0.83398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rot="5400000" flipH="1" flipV="1">
          <a:off x="5832140" y="3420379"/>
          <a:ext cx="72007" cy="86409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0.14453</cdr:x>
      <cdr:y>0.27799</cdr:y>
    </cdr:from>
    <cdr:to>
      <cdr:x>0.24368</cdr:x>
      <cdr:y>0.29344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1259632" y="1296144"/>
          <a:ext cx="864096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0.46675</cdr:x>
      <cdr:y>0.82417</cdr:y>
    </cdr:from>
    <cdr:to>
      <cdr:x>0.55764</cdr:x>
      <cdr:y>0.83398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rot="16200000" flipH="1">
          <a:off x="4441130" y="3469531"/>
          <a:ext cx="45719" cy="7920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0.09496</cdr:x>
      <cdr:y>0.15444</cdr:y>
    </cdr:from>
    <cdr:to>
      <cdr:x>0.21063</cdr:x>
      <cdr:y>0.26255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827584" y="720080"/>
          <a:ext cx="100811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             </a:t>
          </a:r>
          <a:r>
            <a:rPr lang="ru-RU" sz="1200" b="1" dirty="0" smtClean="0"/>
            <a:t>         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103,4</a:t>
          </a:r>
          <a:r>
            <a:rPr lang="ru-RU" sz="1200" b="1" dirty="0" smtClean="0"/>
            <a:t>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0.68725</cdr:x>
      <cdr:y>0.55415</cdr:y>
    </cdr:from>
    <cdr:to>
      <cdr:x>0.71997</cdr:x>
      <cdr:y>0.75027</cdr:y>
    </cdr:to>
    <cdr:sp macro="" textlink="">
      <cdr:nvSpPr>
        <cdr:cNvPr id="10" name="TextBox 9"/>
        <cdr:cNvSpPr txBox="1"/>
      </cdr:nvSpPr>
      <cdr:spPr>
        <a:xfrm xmlns:a="http://schemas.openxmlformats.org/drawingml/2006/main" rot="17933924">
          <a:off x="5675052" y="2898362"/>
          <a:ext cx="914410" cy="285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0" dirty="0"/>
        </a:p>
      </cdr:txBody>
    </cdr:sp>
  </cdr:relSizeAnchor>
  <cdr:relSizeAnchor xmlns:cdr="http://schemas.openxmlformats.org/drawingml/2006/chartDrawing">
    <cdr:from>
      <cdr:x>0.3842</cdr:x>
      <cdr:y>0.235</cdr:y>
    </cdr:from>
    <cdr:to>
      <cdr:x>0.42798</cdr:x>
      <cdr:y>0.66829</cdr:y>
    </cdr:to>
    <cdr:sp macro="" textlink="">
      <cdr:nvSpPr>
        <cdr:cNvPr id="11" name="TextBox 10"/>
        <cdr:cNvSpPr txBox="1"/>
      </cdr:nvSpPr>
      <cdr:spPr>
        <a:xfrm xmlns:a="http://schemas.openxmlformats.org/drawingml/2006/main" rot="3872575">
          <a:off x="2529139" y="1915017"/>
          <a:ext cx="2020215" cy="381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                  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13,7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0.73134</cdr:x>
      <cdr:y>0.21377</cdr:y>
    </cdr:from>
    <cdr:to>
      <cdr:x>0.82223</cdr:x>
      <cdr:y>0.32188</cdr:y>
    </cdr:to>
    <cdr:sp macro="" textlink="">
      <cdr:nvSpPr>
        <cdr:cNvPr id="8" name="TextBox 7"/>
        <cdr:cNvSpPr txBox="1"/>
      </cdr:nvSpPr>
      <cdr:spPr>
        <a:xfrm xmlns:a="http://schemas.openxmlformats.org/drawingml/2006/main" rot="1479504">
          <a:off x="6373942" y="996712"/>
          <a:ext cx="79208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0.77245</cdr:x>
      <cdr:y>0.27799</cdr:y>
    </cdr:from>
    <cdr:to>
      <cdr:x>0.87737</cdr:x>
      <cdr:y>0.47411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732240" y="1296144"/>
          <a:ext cx="914420" cy="914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0.74787</cdr:x>
      <cdr:y>0.21377</cdr:y>
    </cdr:from>
    <cdr:to>
      <cdr:x>0.83049</cdr:x>
      <cdr:y>0.32188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517958" y="996712"/>
          <a:ext cx="72008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0.626</cdr:x>
      <cdr:y>0.7102</cdr:y>
    </cdr:from>
    <cdr:to>
      <cdr:x>0.74167</cdr:x>
      <cdr:y>0.78862</cdr:y>
    </cdr:to>
    <cdr:sp macro="" textlink="">
      <cdr:nvSpPr>
        <cdr:cNvPr id="14" name="TextBox 13"/>
        <cdr:cNvSpPr txBox="1"/>
      </cdr:nvSpPr>
      <cdr:spPr>
        <a:xfrm xmlns:a="http://schemas.openxmlformats.org/drawingml/2006/main" rot="21232833">
          <a:off x="5455824" y="3311301"/>
          <a:ext cx="1008112" cy="365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    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106,3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0.30151</cdr:x>
      <cdr:y>0.27799</cdr:y>
    </cdr:from>
    <cdr:to>
      <cdr:x>0.42544</cdr:x>
      <cdr:y>0.81854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2627784" y="1296144"/>
          <a:ext cx="1080120" cy="25202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0.46675</cdr:x>
      <cdr:y>0.69488</cdr:y>
    </cdr:from>
    <cdr:to>
      <cdr:x>0.54937</cdr:x>
      <cdr:y>0.75636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4067915" y="3239879"/>
          <a:ext cx="720067" cy="28665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0" dirty="0" smtClean="0">
              <a:ln w="31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200" b="0" dirty="0" smtClean="0">
              <a:ln w="317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95,4%</a:t>
          </a:r>
          <a:endParaRPr lang="ru-RU" sz="1200" b="0" dirty="0">
            <a:ln w="3175">
              <a:solidFill>
                <a:schemeClr val="tx1"/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0.60869</cdr:x>
      <cdr:y>0.88525</cdr:y>
    </cdr:from>
    <cdr:to>
      <cdr:x>0.93478</cdr:x>
      <cdr:y>0.96721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00232" y="3857652"/>
          <a:ext cx="107157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600" b="1" dirty="0" smtClean="0"/>
        </a:p>
        <a:p xmlns:a="http://schemas.openxmlformats.org/drawingml/2006/main">
          <a:endParaRPr lang="ru-RU" sz="16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0.69048</cdr:x>
      <cdr:y>0.90523</cdr:y>
    </cdr:from>
    <cdr:to>
      <cdr:x>1</cdr:x>
      <cdr:y>0.99227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16" y="3714776"/>
          <a:ext cx="92869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0.64286</cdr:x>
      <cdr:y>0.92263</cdr:y>
    </cdr:from>
    <cdr:to>
      <cdr:x>0.97619</cdr:x>
      <cdr:y>0.99227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28826" y="3786214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0.75313</cdr:x>
      <cdr:y>0.52219</cdr:y>
    </cdr:from>
    <cdr:to>
      <cdr:x>1</cdr:x>
      <cdr:y>0.60131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60240" y="2376264"/>
          <a:ext cx="70811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0.77823</cdr:x>
      <cdr:y>0.55384</cdr:y>
    </cdr:from>
    <cdr:to>
      <cdr:x>1</cdr:x>
      <cdr:y>0.60131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32236" y="2520280"/>
          <a:ext cx="636114" cy="216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7A08E-2333-4D72-9AAC-28B2915A55E9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A3CC1-C04F-4A19-804C-0D6784ED01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3CC1-C04F-4A19-804C-0D6784ED018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03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3CC1-C04F-4A19-804C-0D6784ED018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6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3CC1-C04F-4A19-804C-0D6784ED018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12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3CC1-C04F-4A19-804C-0D6784ED018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135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3CC1-C04F-4A19-804C-0D6784ED018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486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3CC1-C04F-4A19-804C-0D6784ED018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97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3CC1-C04F-4A19-804C-0D6784ED018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679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3CC1-C04F-4A19-804C-0D6784ED018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71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8BF1-3603-467E-8DC8-BEA67DDC8262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B6B149D-F07C-4AA6-9F08-43BDF8975D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8BF1-3603-467E-8DC8-BEA67DDC8262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149D-F07C-4AA6-9F08-43BDF8975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8BF1-3603-467E-8DC8-BEA67DDC8262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149D-F07C-4AA6-9F08-43BDF8975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8BF1-3603-467E-8DC8-BEA67DDC8262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149D-F07C-4AA6-9F08-43BDF8975D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8BF1-3603-467E-8DC8-BEA67DDC8262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6B149D-F07C-4AA6-9F08-43BDF8975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8BF1-3603-467E-8DC8-BEA67DDC8262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149D-F07C-4AA6-9F08-43BDF8975D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8BF1-3603-467E-8DC8-BEA67DDC8262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149D-F07C-4AA6-9F08-43BDF8975D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8BF1-3603-467E-8DC8-BEA67DDC8262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149D-F07C-4AA6-9F08-43BDF8975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8BF1-3603-467E-8DC8-BEA67DDC8262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149D-F07C-4AA6-9F08-43BDF8975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8BF1-3603-467E-8DC8-BEA67DDC8262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149D-F07C-4AA6-9F08-43BDF8975D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8BF1-3603-467E-8DC8-BEA67DDC8262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6B149D-F07C-4AA6-9F08-43BDF8975D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A18BF1-3603-467E-8DC8-BEA67DDC8262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B6B149D-F07C-4AA6-9F08-43BDF8975D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653136"/>
            <a:ext cx="5051890" cy="20882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финансов Администрации Поддорского муниципального района 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176422" cy="28803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БЮДЖЕТ   ДЛЯ ГРАЖДАН на 2023-2025годы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(к проекту бюджета Поддорского сельского поселения на 2023 год и плановый период 2024 и 2025 годов)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задачи бюджетной и налоговой политики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Arial"/>
              </a:rPr>
              <a:t>обеспечение </a:t>
            </a:r>
            <a:r>
              <a:rPr lang="ru-RU" dirty="0">
                <a:latin typeface="Arial"/>
              </a:rPr>
              <a:t>сбалансированности </a:t>
            </a:r>
            <a:r>
              <a:rPr lang="ru-RU" dirty="0" smtClean="0">
                <a:latin typeface="Arial"/>
              </a:rPr>
              <a:t>бюджета сельского поселения</a:t>
            </a:r>
            <a:endParaRPr lang="ru-RU" dirty="0">
              <a:latin typeface="Arial"/>
            </a:endParaRPr>
          </a:p>
          <a:p>
            <a:r>
              <a:rPr lang="ru-RU" dirty="0">
                <a:latin typeface="Arial"/>
              </a:rPr>
              <a:t>получение необходимого объема доходов </a:t>
            </a:r>
            <a:r>
              <a:rPr lang="ru-RU" dirty="0" smtClean="0">
                <a:latin typeface="Arial"/>
              </a:rPr>
              <a:t>бюджета  поселения</a:t>
            </a:r>
            <a:endParaRPr lang="ru-RU" dirty="0">
              <a:latin typeface="Arial"/>
            </a:endParaRPr>
          </a:p>
          <a:p>
            <a:r>
              <a:rPr lang="ru-RU" dirty="0">
                <a:latin typeface="Arial"/>
              </a:rPr>
              <a:t>поддержка предпринимательской и инвестиционной деятельности, </a:t>
            </a:r>
          </a:p>
          <a:p>
            <a:r>
              <a:rPr lang="ru-RU" dirty="0">
                <a:latin typeface="Arial"/>
              </a:rPr>
              <a:t>обеспечивающая налоговую конкурентоспособность бизнеса</a:t>
            </a:r>
          </a:p>
          <a:p>
            <a:r>
              <a:rPr lang="ru-RU" dirty="0">
                <a:latin typeface="Arial"/>
              </a:rPr>
              <a:t>интеграция процессов стратегического прогнозирования и бюджетного </a:t>
            </a:r>
          </a:p>
          <a:p>
            <a:r>
              <a:rPr lang="ru-RU" dirty="0">
                <a:latin typeface="Arial"/>
              </a:rPr>
              <a:t>планирования</a:t>
            </a:r>
          </a:p>
          <a:p>
            <a:r>
              <a:rPr lang="ru-RU" dirty="0" smtClean="0">
                <a:latin typeface="Arial"/>
              </a:rPr>
              <a:t>повышение </a:t>
            </a:r>
            <a:r>
              <a:rPr lang="ru-RU" dirty="0">
                <a:latin typeface="Arial"/>
              </a:rPr>
              <a:t>эффективности бюджетных расходов на основе оценки </a:t>
            </a:r>
          </a:p>
          <a:p>
            <a:r>
              <a:rPr lang="ru-RU" dirty="0">
                <a:latin typeface="Arial"/>
              </a:rPr>
              <a:t>достигнутых результатов</a:t>
            </a:r>
          </a:p>
          <a:p>
            <a:r>
              <a:rPr lang="ru-RU" dirty="0">
                <a:latin typeface="Arial"/>
              </a:rPr>
              <a:t>оказание мер социальной поддержки с учетом критериев нуждаемости</a:t>
            </a:r>
          </a:p>
          <a:p>
            <a:r>
              <a:rPr lang="ru-RU" dirty="0">
                <a:latin typeface="Arial"/>
              </a:rPr>
              <a:t>обеспечение открытости и прозрачности </a:t>
            </a:r>
            <a:r>
              <a:rPr lang="ru-RU" dirty="0" smtClean="0">
                <a:latin typeface="Arial"/>
              </a:rPr>
              <a:t> </a:t>
            </a:r>
            <a:r>
              <a:rPr lang="ru-RU" dirty="0">
                <a:latin typeface="Arial"/>
              </a:rPr>
              <a:t>бюджета </a:t>
            </a:r>
            <a:r>
              <a:rPr lang="ru-RU" dirty="0" smtClean="0">
                <a:latin typeface="Arial"/>
              </a:rPr>
              <a:t>сельского поселения и </a:t>
            </a:r>
            <a:r>
              <a:rPr lang="ru-RU" dirty="0">
                <a:latin typeface="Arial"/>
              </a:rPr>
              <a:t>бюджетного </a:t>
            </a:r>
            <a:r>
              <a:rPr lang="ru-RU" dirty="0" smtClean="0">
                <a:latin typeface="Arial"/>
              </a:rPr>
              <a:t>процесса </a:t>
            </a:r>
            <a:r>
              <a:rPr lang="ru-RU" dirty="0">
                <a:latin typeface="Arial"/>
              </a:rPr>
              <a:t>для граждан</a:t>
            </a:r>
          </a:p>
          <a:p>
            <a:r>
              <a:rPr lang="ru-RU" dirty="0">
                <a:latin typeface="Arial"/>
              </a:rPr>
              <a:t>развитие системы внутреннего государственного финансового контроля</a:t>
            </a:r>
          </a:p>
          <a:p>
            <a:r>
              <a:rPr lang="ru-RU" dirty="0">
                <a:latin typeface="Arial"/>
              </a:rPr>
              <a:t>совершенствование системы межбюджетных отношений</a:t>
            </a:r>
          </a:p>
          <a:p>
            <a:r>
              <a:rPr lang="ru-RU" dirty="0">
                <a:latin typeface="Arial"/>
              </a:rPr>
              <a:t>эффективное управление государственным </a:t>
            </a:r>
            <a:r>
              <a:rPr lang="ru-RU" dirty="0" smtClean="0">
                <a:latin typeface="Arial"/>
              </a:rPr>
              <a:t>долгом поселения</a:t>
            </a:r>
            <a:endParaRPr lang="ru-RU" dirty="0"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54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Доходы формирующие муниципальный дорожный фонд, рублей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85720" y="785794"/>
            <a:ext cx="3929090" cy="500066"/>
          </a:xfrm>
          <a:prstGeom prst="flowChartAlternateProcess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Акцизы на нефтепродукты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143504" y="785794"/>
            <a:ext cx="3714776" cy="500066"/>
          </a:xfrm>
          <a:prstGeom prst="flowChartAlternateProcess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Транспортный налог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42844" y="1428736"/>
            <a:ext cx="3929090" cy="2071702"/>
          </a:xfrm>
          <a:prstGeom prst="flowChartAlternateProcess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Государственной пошлиной за выдачу уполномоченным органам исполнительной власти субъекта российской Федерации специального разрешения на движение по автомобильным дорогам транспортных средств, осуществляющих перевозки опасных, тяжеловесных и (или) крупногабаритных грузов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14942" y="1428736"/>
            <a:ext cx="3786214" cy="1928826"/>
          </a:xfrm>
          <a:prstGeom prst="flowChartAlternateProcess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Плата в счет возмещения вреда, причиненного автомобильным дорогам общего пользования регионального или межмуниципального значения транспортными средствами, осуществляющими перевозки тяжеловесных и (или) крупногабаритных грузов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500562" y="4500570"/>
            <a:ext cx="285752" cy="571504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9900"/>
              </p:ext>
            </p:extLst>
          </p:nvPr>
        </p:nvGraphicFramePr>
        <p:xfrm>
          <a:off x="214282" y="4929198"/>
          <a:ext cx="4286280" cy="121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1071570"/>
                <a:gridCol w="1071570"/>
                <a:gridCol w="1071570"/>
              </a:tblGrid>
              <a:tr h="6072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2025 год</a:t>
                      </a:r>
                    </a:p>
                  </a:txBody>
                  <a:tcPr/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5861349,19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5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309 600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5 062 800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5 383 400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Блок-схема: альтернативный процесс 16"/>
          <p:cNvSpPr/>
          <p:nvPr/>
        </p:nvSpPr>
        <p:spPr>
          <a:xfrm>
            <a:off x="323528" y="3861048"/>
            <a:ext cx="4214842" cy="857256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Дорожный фонд Поддорского муниципального района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4786314" y="3857628"/>
            <a:ext cx="4214842" cy="85725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Дорожный фонд Поддорского сельского поселения 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433460"/>
              </p:ext>
            </p:extLst>
          </p:nvPr>
        </p:nvGraphicFramePr>
        <p:xfrm>
          <a:off x="4714876" y="5000636"/>
          <a:ext cx="4214844" cy="114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276"/>
                <a:gridCol w="1008112"/>
                <a:gridCol w="1008112"/>
                <a:gridCol w="973344"/>
              </a:tblGrid>
              <a:tr h="571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2025 год</a:t>
                      </a: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15322652,82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2 105 100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2 007 300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2 134 400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это денежные средства, перечисляемые из одного бюджета бюджетной системы Российской Федерации другому.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285992"/>
          <a:ext cx="8358246" cy="4403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107157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Виды межбюджетных трансфертов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Определение </a:t>
                      </a:r>
                      <a:endParaRPr lang="ru-RU" dirty="0"/>
                    </a:p>
                  </a:txBody>
                  <a:tcPr anchor="ctr"/>
                </a:tc>
              </a:tr>
              <a:tr h="107157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(от лат. «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 определения конкретной цели их использования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7157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(от лат. «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(от лат. «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- поддержка)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 долевого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 других бюджетов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дефицита бюджета.</a:t>
            </a: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Формирование расходов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lvl="1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lvl="1" algn="just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муниципальным программам Поддорского сельского поселения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3857628"/>
            <a:ext cx="8858312" cy="35719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Разделы классификации расходов бюджетов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4429132"/>
            <a:ext cx="1000132" cy="9286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01 «Общегосударственные вопросы»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72462" y="4429132"/>
            <a:ext cx="928694" cy="928694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bg1"/>
                </a:solidFill>
              </a:rPr>
              <a:t>07 «Образование»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52" y="4429132"/>
            <a:ext cx="1000132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02 «Национальная оборона»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5429264"/>
            <a:ext cx="1285884" cy="78581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08 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«Культура , кинематография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8860" y="4429132"/>
            <a:ext cx="1214446" cy="92869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03 «Национальная безопасность и правоохранительная деятельность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00166" y="5429264"/>
            <a:ext cx="1071570" cy="7858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09 «Здравоохранение»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4810" y="4429132"/>
            <a:ext cx="1000132" cy="9286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04 «Национальная экономика»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86578" y="4429132"/>
            <a:ext cx="1071570" cy="9286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bg1"/>
                </a:solidFill>
              </a:rPr>
              <a:t>06</a:t>
            </a:r>
          </a:p>
          <a:p>
            <a:pPr algn="ctr"/>
            <a:r>
              <a:rPr lang="ru-RU" sz="1050" dirty="0" smtClean="0">
                <a:solidFill>
                  <a:schemeClr val="bg1"/>
                </a:solidFill>
              </a:rPr>
              <a:t> «Охрана окружающей среды»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43174" y="5429264"/>
            <a:ext cx="1214446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10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«Социальная политика»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0694" y="4429132"/>
            <a:ext cx="1071570" cy="9286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05 «</a:t>
            </a:r>
            <a:r>
              <a:rPr lang="ru-RU" sz="1000" dirty="0" smtClean="0">
                <a:solidFill>
                  <a:schemeClr val="tx1"/>
                </a:solidFill>
              </a:rPr>
              <a:t>Жилищно-коммунальное</a:t>
            </a:r>
            <a:r>
              <a:rPr lang="ru-RU" sz="1050" dirty="0" smtClean="0">
                <a:solidFill>
                  <a:schemeClr val="tx1"/>
                </a:solidFill>
              </a:rPr>
              <a:t> хозяйство»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9058" y="5429264"/>
            <a:ext cx="1143008" cy="7858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11 «Физическая культура»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43504" y="5429264"/>
            <a:ext cx="1143008" cy="78581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 «Средства массовой информации»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57950" y="5429264"/>
            <a:ext cx="1357322" cy="1214446"/>
          </a:xfrm>
          <a:prstGeom prst="roundRect">
            <a:avLst/>
          </a:prstGeom>
          <a:solidFill>
            <a:srgbClr val="ED1F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13 «Обслуживание государственного и муниципального долга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86710" y="5429264"/>
            <a:ext cx="1214446" cy="121444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14 «межбюджетные трансферты общего характера»</a:t>
            </a:r>
            <a:endParaRPr lang="ru-RU" sz="1000" dirty="0"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8108975" y="432118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7180281" y="4321181"/>
            <a:ext cx="21352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5751521" y="432118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535753" y="432197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679555" y="432118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2894001" y="432118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607719" y="4321975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07985" y="4821247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1750993" y="4821247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3108315" y="4821247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3536149" y="4822041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4679951" y="4821247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7323157" y="4822041"/>
            <a:ext cx="121365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6037273" y="4822041"/>
            <a:ext cx="121365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какого бюджета происходит финансирование?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36669940"/>
              </p:ext>
            </p:extLst>
          </p:nvPr>
        </p:nvGraphicFramePr>
        <p:xfrm>
          <a:off x="285721" y="989565"/>
          <a:ext cx="8643998" cy="5040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9149"/>
                <a:gridCol w="1755824"/>
                <a:gridCol w="1890889"/>
                <a:gridCol w="1418136"/>
              </a:tblGrid>
              <a:tr h="31901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Расходное полномочие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Финансирование  (бюджет)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90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Федеральный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Областной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Местный</a:t>
                      </a:r>
                      <a:endParaRPr lang="ru-RU" sz="1400" dirty="0"/>
                    </a:p>
                  </a:txBody>
                  <a:tcPr/>
                </a:tc>
              </a:tr>
              <a:tr h="3190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Национальная оборона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76562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Национальная безопасность и правоохранительная деятельность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</a:tr>
              <a:tr h="54232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Национальная экономика</a:t>
                      </a:r>
                      <a:r>
                        <a:rPr lang="ru-RU" sz="1400" dirty="0" smtClean="0"/>
                        <a:t>, в том числе: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</a:tr>
              <a:tr h="31901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Сельское хозяйство и рыболовство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</a:tr>
              <a:tr h="31901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транспорт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542320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/>
                        <a:t>Дорожное хозяйство (дорожные фонды)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</a:tr>
              <a:tr h="31901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/>
                        <a:t>Жилищно-коммунальное хозяйство</a:t>
                      </a:r>
                      <a:endParaRPr lang="ru-RU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</a:tr>
              <a:tr h="3190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Образование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</a:tr>
              <a:tr h="3190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Культура, кинематография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</a:tr>
              <a:tr h="3190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Физическая культура и спорт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</a:tr>
              <a:tr h="31901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Социальная политика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Дефицит 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32"/>
            <a:ext cx="885831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 numCol="1"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Дефицит 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501122" cy="4572000"/>
          </a:xfrm>
        </p:spPr>
        <p:txBody>
          <a:bodyPr numCol="2"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  </a:t>
            </a:r>
            <a:r>
              <a:rPr lang="ru-RU" sz="1600" b="1" dirty="0" smtClean="0"/>
              <a:t>При дефицитном бюджете растет долг и (или) снижаются остатки средств (накопления)</a:t>
            </a:r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r>
              <a:rPr lang="ru-RU" sz="1600" b="1" dirty="0" smtClean="0"/>
              <a:t>При </a:t>
            </a:r>
            <a:r>
              <a:rPr lang="ru-RU" sz="1600" b="1" dirty="0" err="1" smtClean="0"/>
              <a:t>профицитном</a:t>
            </a:r>
            <a:r>
              <a:rPr lang="ru-RU" sz="1600" b="1" dirty="0" smtClean="0"/>
              <a:t> бюджете снижается долг и (или)растут остатки средств (накопления)</a:t>
            </a:r>
            <a:endParaRPr lang="ru-RU" sz="1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1714488"/>
            <a:ext cx="3714776" cy="2857520"/>
          </a:xfrm>
          <a:prstGeom prst="roundRect">
            <a:avLst/>
          </a:prstGeom>
          <a:solidFill>
            <a:srgbClr val="E2C0C3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28" y="1714488"/>
            <a:ext cx="3643338" cy="28575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1571612"/>
            <a:ext cx="3571900" cy="428628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дефицит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2066" y="1500174"/>
            <a:ext cx="3500462" cy="42862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профицит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00" y="2214554"/>
            <a:ext cx="3143272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Накопленные резервы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0100" y="3000372"/>
            <a:ext cx="3143272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Государственный долг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57818" y="2143116"/>
            <a:ext cx="2928958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Накопленные резервы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57818" y="3071810"/>
            <a:ext cx="2928958" cy="6429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Государственный долг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571868" y="2357430"/>
            <a:ext cx="285752" cy="28575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3571868" y="3143248"/>
            <a:ext cx="285752" cy="357190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7786710" y="2285992"/>
            <a:ext cx="214314" cy="285752"/>
          </a:xfrm>
          <a:prstGeom prst="up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786710" y="3214686"/>
            <a:ext cx="214314" cy="285752"/>
          </a:xfrm>
          <a:prstGeom prst="down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Основные</a:t>
            </a:r>
            <a:r>
              <a:rPr lang="ru-RU" sz="2000" b="1" dirty="0" smtClean="0">
                <a:solidFill>
                  <a:srgbClr val="666666"/>
                </a:solidFill>
                <a:latin typeface="Times New Roman"/>
              </a:rPr>
              <a:t> параметры проекта решения Совета депутатов Поддорского сельского поселения «О бюджете сельского поселения на 2023 год и плановый период 2024 и 2025 годов»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41562093"/>
              </p:ext>
            </p:extLst>
          </p:nvPr>
        </p:nvGraphicFramePr>
        <p:xfrm>
          <a:off x="214281" y="2786059"/>
          <a:ext cx="8715436" cy="4119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17559"/>
                <a:gridCol w="1152128"/>
                <a:gridCol w="1224136"/>
                <a:gridCol w="1224136"/>
                <a:gridCol w="1080120"/>
                <a:gridCol w="1117357"/>
              </a:tblGrid>
              <a:tr h="63744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2021</a:t>
                      </a:r>
                      <a:r>
                        <a:rPr lang="ru-RU" baseline="0" dirty="0" smtClean="0"/>
                        <a:t> год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2022 оценка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2025                                                                                    год</a:t>
                      </a:r>
                    </a:p>
                  </a:txBody>
                  <a:tcPr/>
                </a:tc>
              </a:tr>
              <a:tr h="43552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1. Доходы, всего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22066,8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26778,0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21226,5</a:t>
                      </a:r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6773,8</a:t>
                      </a:r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7028,4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552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из них: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3552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Налоговые и неналоговые 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4030,4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4167,0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4121,3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4225,7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4388,6</a:t>
                      </a:r>
                      <a:endParaRPr lang="ru-RU" dirty="0"/>
                    </a:p>
                  </a:txBody>
                  <a:tcPr/>
                </a:tc>
              </a:tr>
              <a:tr h="43552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18036,3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22611,0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17105,2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2548,1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2639,8</a:t>
                      </a:r>
                      <a:endParaRPr lang="ru-RU" b="0" dirty="0"/>
                    </a:p>
                  </a:txBody>
                  <a:tcPr/>
                </a:tc>
              </a:tr>
              <a:tr h="43552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2. Расходы, </a:t>
                      </a:r>
                      <a:r>
                        <a:rPr lang="ru-RU" baseline="0" dirty="0" smtClean="0"/>
                        <a:t>всего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20785,9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27007,1</a:t>
                      </a:r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21226,5</a:t>
                      </a:r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6773,8</a:t>
                      </a:r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7028,4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552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/>
                        <a:t>3. Дефицит (-),</a:t>
                      </a:r>
                      <a:r>
                        <a:rPr lang="ru-RU" sz="1700" baseline="0" dirty="0" smtClean="0"/>
                        <a:t> </a:t>
                      </a:r>
                      <a:r>
                        <a:rPr lang="ru-RU" sz="1700" baseline="0" dirty="0" err="1" smtClean="0"/>
                        <a:t>профицит</a:t>
                      </a:r>
                      <a:r>
                        <a:rPr lang="ru-RU" sz="1700" baseline="0" dirty="0" smtClean="0"/>
                        <a:t> (+)</a:t>
                      </a:r>
                      <a:endParaRPr lang="ru-RU" sz="17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dk1"/>
                          </a:solidFill>
                        </a:rPr>
                        <a:t>1280,9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-229,1</a:t>
                      </a:r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7088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/>
                        <a:t>4. Источники финансирования дефицита</a:t>
                      </a:r>
                      <a:endParaRPr lang="ru-RU" sz="17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-1280,9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229,1</a:t>
                      </a:r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www.muravlenko.com/uploads/posts/2011-12/1324612715_2011-10-2020-bjudz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65160"/>
            <a:ext cx="435771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286644" y="24288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тыс. рублей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Поддорского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43668704"/>
              </p:ext>
            </p:extLst>
          </p:nvPr>
        </p:nvGraphicFramePr>
        <p:xfrm>
          <a:off x="-34709" y="792582"/>
          <a:ext cx="8643998" cy="523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846161" y="2173752"/>
            <a:ext cx="648072" cy="4622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691680" y="1556792"/>
            <a:ext cx="648714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Поддорского сельского поселения в 2023 году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05717441"/>
              </p:ext>
            </p:extLst>
          </p:nvPr>
        </p:nvGraphicFramePr>
        <p:xfrm>
          <a:off x="251520" y="1196752"/>
          <a:ext cx="864096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572560" cy="512447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«Бюджет для граждан» познакомит Вас с положениями проекта основного финансового документа Поддорского сельского поселения – решения Совета депутатов Поддорского сельского поселения о бюджете сельского поселения на 2022 год и плановый период 2023 и 2024 годов»</a:t>
            </a:r>
            <a:endParaRPr lang="ru-RU" sz="1400" dirty="0" smtClean="0"/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            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сельского поселения затрагивает интересы каждого жителя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</a:rPr>
              <a:t>Поддорского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 сельского поселения.</a:t>
            </a:r>
            <a:endParaRPr lang="ru-RU" sz="1400" dirty="0" smtClean="0"/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                Граждане – и как 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просят конкретные результаты как для общества в целом, так и для каждой семьи, для каждого человека.</a:t>
            </a:r>
            <a:endParaRPr lang="ru-RU" sz="1400" dirty="0" smtClean="0"/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</a:rPr>
              <a:t>                Мы постарались в доступной и понятной для граждан форме показать основные параметры бюджета  сельского поселения.</a:t>
            </a:r>
            <a:endParaRPr lang="ru-RU" sz="1400" dirty="0" smtClean="0"/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Решение Думы              Здравоохранение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Граждане               </a:t>
            </a: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     </a:t>
            </a: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района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Финансы            </a:t>
            </a:r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 </a:t>
            </a: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Экономика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Предприятия             </a:t>
            </a:r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  <p:pic>
        <p:nvPicPr>
          <p:cNvPr id="10" name="Рисунок 9" descr="бюдж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857760"/>
            <a:ext cx="1822920" cy="1370130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2857488" y="5429264"/>
            <a:ext cx="92869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</a:t>
            </a:r>
            <a:r>
              <a:rPr lang="ru-RU" sz="2400" b="1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  Поддорского </a:t>
            </a:r>
            <a:r>
              <a:rPr lang="ru-RU" sz="2400" b="1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сельского поселения в </a:t>
            </a:r>
            <a:r>
              <a:rPr lang="ru-RU" sz="2400" b="1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2021 и 2022 годах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38591935"/>
              </p:ext>
            </p:extLst>
          </p:nvPr>
        </p:nvGraphicFramePr>
        <p:xfrm>
          <a:off x="251520" y="1480005"/>
          <a:ext cx="396044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203063"/>
              </p:ext>
            </p:extLst>
          </p:nvPr>
        </p:nvGraphicFramePr>
        <p:xfrm>
          <a:off x="4572000" y="1480005"/>
          <a:ext cx="396044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5749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Динамика расходов бюджета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Поддорского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20244157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Поддорского сельского поселения на 2023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38677709"/>
              </p:ext>
            </p:extLst>
          </p:nvPr>
        </p:nvGraphicFramePr>
        <p:xfrm>
          <a:off x="-11088" y="908720"/>
          <a:ext cx="914400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Динамика расходов  бюджета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Поддорского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ДОРОЖНОЕ ХОЗЯЙСТВО</a:t>
            </a:r>
            <a:endParaRPr lang="ru-RU" sz="27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89719348"/>
              </p:ext>
            </p:extLst>
          </p:nvPr>
        </p:nvGraphicFramePr>
        <p:xfrm>
          <a:off x="0" y="1988840"/>
          <a:ext cx="8715405" cy="4662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char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893846"/>
            <a:ext cx="3714776" cy="218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Расходы бюджета Поддорского сельского поселения  в разрезе разделов, подразделов </a:t>
            </a:r>
            <a:endParaRPr lang="ru-RU" sz="24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0429963"/>
              </p:ext>
            </p:extLst>
          </p:nvPr>
        </p:nvGraphicFramePr>
        <p:xfrm>
          <a:off x="467544" y="1417638"/>
          <a:ext cx="7704857" cy="5131568"/>
        </p:xfrm>
        <a:graphic>
          <a:graphicData uri="http://schemas.openxmlformats.org/drawingml/2006/table">
            <a:tbl>
              <a:tblPr/>
              <a:tblGrid>
                <a:gridCol w="3938818"/>
                <a:gridCol w="506868"/>
                <a:gridCol w="522866"/>
                <a:gridCol w="1088979"/>
                <a:gridCol w="836334"/>
                <a:gridCol w="810992"/>
              </a:tblGrid>
              <a:tr h="21116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err="1">
                          <a:effectLst/>
                          <a:latin typeface="Times New Roman"/>
                        </a:rPr>
                        <a:t>Рз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3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2107000,00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57000,00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203200,00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Другие общегосударственные  расходы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2107000,00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57000,00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52000,00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53000,00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Обеспечение противопожарной безопасности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53000,00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Национальная 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2244200,00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2112300,00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2239400,00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Дорожный фонд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2105100,00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2007300,00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2134400,00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139100,00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105000,00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105000,00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16783254,77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4356480,00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4214280,00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16783254,77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4356480,00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4214280,00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5000,00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5000,00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Молодежная политика и оздоровление детей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5000,00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5000,00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Культура, кинематография и средства массовой информации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20000,00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20000,00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20000,00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Культура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20000,00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20000,00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9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14000,00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14000,00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Условно-утвержденные расходы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170000,00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351500,00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21226454,77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6773780,00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7028380,00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4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87208" cy="10849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Муниципальные программы Поддорского сельского поселения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800" u="sng" dirty="0"/>
              <a:t> Наименование программы                                           </a:t>
            </a:r>
            <a:r>
              <a:rPr lang="ru-RU" sz="2800" u="sng" dirty="0" smtClean="0"/>
              <a:t>                   2023год   2024год   2025год</a:t>
            </a:r>
            <a:endParaRPr lang="ru-RU" sz="2800" u="sng" dirty="0"/>
          </a:p>
          <a:p>
            <a:r>
              <a:rPr lang="ru-RU" sz="2800" dirty="0"/>
              <a:t>Муниципальная программа "Противопожарная защита                                                                объектов и населенных пунктов Поддорского сельского  </a:t>
            </a:r>
            <a:r>
              <a:rPr lang="ru-RU" sz="2800" dirty="0" smtClean="0"/>
              <a:t>   53000        53000          0                         </a:t>
            </a:r>
            <a:r>
              <a:rPr lang="ru-RU" sz="2800" dirty="0"/>
              <a:t>поселения на </a:t>
            </a:r>
            <a:r>
              <a:rPr lang="ru-RU" sz="2800" dirty="0" smtClean="0"/>
              <a:t>2018-2024 </a:t>
            </a:r>
            <a:r>
              <a:rPr lang="ru-RU" sz="2800" dirty="0"/>
              <a:t>годы«</a:t>
            </a:r>
          </a:p>
          <a:p>
            <a:r>
              <a:rPr lang="ru-RU" sz="2800" dirty="0"/>
              <a:t>Муниципальная программа "Молодежь Поддорского                                                                  сельского поселения на </a:t>
            </a:r>
            <a:r>
              <a:rPr lang="ru-RU" sz="2800" dirty="0" smtClean="0"/>
              <a:t>2022-2024 </a:t>
            </a:r>
            <a:r>
              <a:rPr lang="ru-RU" sz="2800" dirty="0"/>
              <a:t>годы"	                 </a:t>
            </a:r>
            <a:r>
              <a:rPr lang="ru-RU" sz="2800" dirty="0" smtClean="0"/>
              <a:t>     5000         5000           0 </a:t>
            </a:r>
            <a:endParaRPr lang="ru-RU" sz="2800" dirty="0"/>
          </a:p>
          <a:p>
            <a:r>
              <a:rPr lang="ru-RU" sz="2800" dirty="0"/>
              <a:t>Муниципальная программа "Развитие физической                                                                    культуры и спорта в </a:t>
            </a:r>
            <a:r>
              <a:rPr lang="ru-RU" sz="2800" dirty="0" err="1"/>
              <a:t>Поддорском</a:t>
            </a:r>
            <a:r>
              <a:rPr lang="ru-RU" sz="2800" dirty="0"/>
              <a:t> сельском поселении         </a:t>
            </a:r>
            <a:r>
              <a:rPr lang="ru-RU" sz="2800" dirty="0" smtClean="0"/>
              <a:t>   14000             0             0                                         </a:t>
            </a:r>
            <a:r>
              <a:rPr lang="ru-RU" sz="2800" dirty="0"/>
              <a:t>на </a:t>
            </a:r>
            <a:r>
              <a:rPr lang="ru-RU" sz="2800" dirty="0" smtClean="0"/>
              <a:t>2018-2023 </a:t>
            </a:r>
            <a:r>
              <a:rPr lang="ru-RU" sz="2800" dirty="0"/>
              <a:t>годы»</a:t>
            </a:r>
          </a:p>
          <a:p>
            <a:r>
              <a:rPr lang="ru-RU" sz="2800" dirty="0"/>
              <a:t>Муниципальная  программа "Развитие культуры в                                                         </a:t>
            </a:r>
            <a:r>
              <a:rPr lang="ru-RU" sz="2800" dirty="0" err="1"/>
              <a:t>Поддорском</a:t>
            </a:r>
            <a:r>
              <a:rPr lang="ru-RU" sz="2800" dirty="0"/>
              <a:t> сельском поселении на </a:t>
            </a:r>
            <a:r>
              <a:rPr lang="ru-RU" sz="2800" dirty="0" smtClean="0"/>
              <a:t>2021-2025 годы»             20000     20000      20000</a:t>
            </a:r>
          </a:p>
          <a:p>
            <a:r>
              <a:rPr lang="ru-RU" sz="2800" dirty="0" smtClean="0"/>
              <a:t>Программа "Совершенствование и содержание                                                                           дорожного хозяйства на территории </a:t>
            </a:r>
            <a:r>
              <a:rPr lang="ru-RU" sz="2800" dirty="0" err="1" smtClean="0"/>
              <a:t>Поддорского</a:t>
            </a:r>
            <a:r>
              <a:rPr lang="ru-RU" sz="2800" dirty="0" smtClean="0"/>
              <a:t>              2105100  2007300  2134400                                                      сельского поселения на 2018-2025 годы" </a:t>
            </a:r>
          </a:p>
          <a:p>
            <a:r>
              <a:rPr lang="ru-RU" sz="2800" dirty="0" smtClean="0"/>
              <a:t>Муниципальная </a:t>
            </a:r>
            <a:r>
              <a:rPr lang="ru-RU" sz="2800" dirty="0"/>
              <a:t>программа " Совершенствование                                                                        системы управления муниципальной собственностью                                                                                и земельными ресурсами  Поддорского сельского                </a:t>
            </a:r>
            <a:r>
              <a:rPr lang="ru-RU" sz="2800" dirty="0" smtClean="0"/>
              <a:t>    45000       45000      45000                                           поселения " </a:t>
            </a:r>
          </a:p>
          <a:p>
            <a:r>
              <a:rPr lang="ru-RU" sz="2700" dirty="0">
                <a:solidFill>
                  <a:prstClr val="black"/>
                </a:solidFill>
              </a:rPr>
              <a:t>Муниципальная программа " </a:t>
            </a:r>
            <a:r>
              <a:rPr lang="ru-RU" sz="2700" dirty="0" smtClean="0">
                <a:solidFill>
                  <a:prstClr val="black"/>
                </a:solidFill>
              </a:rPr>
              <a:t>Повышение эффективности                                         бюджетных расходов Поддорского </a:t>
            </a:r>
            <a:r>
              <a:rPr lang="ru-RU" sz="2700" dirty="0">
                <a:solidFill>
                  <a:prstClr val="black"/>
                </a:solidFill>
              </a:rPr>
              <a:t>сельского            </a:t>
            </a:r>
            <a:r>
              <a:rPr lang="ru-RU" sz="2700" dirty="0" smtClean="0">
                <a:solidFill>
                  <a:prstClr val="black"/>
                </a:solidFill>
              </a:rPr>
              <a:t>                     5000         5000           0                                      </a:t>
            </a:r>
            <a:r>
              <a:rPr lang="ru-RU" sz="2700" dirty="0">
                <a:solidFill>
                  <a:prstClr val="black"/>
                </a:solidFill>
              </a:rPr>
              <a:t>поселения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8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Наименование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программы      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2023год     2024год     2025год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500" dirty="0"/>
              <a:t>Муниципальная программа "Реформирование </a:t>
            </a:r>
            <a:r>
              <a:rPr lang="ru-RU" sz="1500" dirty="0" smtClean="0"/>
              <a:t>и                                                                            </a:t>
            </a:r>
            <a:r>
              <a:rPr lang="ru-RU" sz="1500" dirty="0"/>
              <a:t>развитие местного самоуправления в </a:t>
            </a:r>
            <a:r>
              <a:rPr lang="ru-RU" sz="1500" dirty="0" err="1" smtClean="0"/>
              <a:t>Поддорском</a:t>
            </a:r>
            <a:r>
              <a:rPr lang="ru-RU" sz="1500" dirty="0" smtClean="0"/>
              <a:t>       2154100         70000         70000                                                              </a:t>
            </a:r>
            <a:r>
              <a:rPr lang="ru-RU" sz="1500" dirty="0"/>
              <a:t>сельском поселении на </a:t>
            </a:r>
            <a:r>
              <a:rPr lang="ru-RU" sz="1500" dirty="0" smtClean="0"/>
              <a:t>2014-2025 </a:t>
            </a:r>
            <a:r>
              <a:rPr lang="ru-RU" sz="1500" dirty="0"/>
              <a:t>годы" </a:t>
            </a:r>
            <a:endParaRPr lang="ru-RU" sz="1500" dirty="0" smtClean="0"/>
          </a:p>
          <a:p>
            <a:r>
              <a:rPr lang="ru-RU" sz="1500" dirty="0"/>
              <a:t>Муниципальная программа </a:t>
            </a:r>
            <a:r>
              <a:rPr lang="ru-RU" sz="1500" dirty="0" smtClean="0"/>
              <a:t>«Комплексное развитие                                                                         </a:t>
            </a:r>
            <a:r>
              <a:rPr lang="ru-RU" sz="1500" dirty="0"/>
              <a:t>сельских территорий </a:t>
            </a:r>
            <a:r>
              <a:rPr lang="ru-RU" sz="1500" dirty="0" smtClean="0"/>
              <a:t> Поддорского сельского                 151800                  0               0                                                             поселения до 2025 года" </a:t>
            </a:r>
          </a:p>
          <a:p>
            <a:r>
              <a:rPr lang="ru-RU" sz="1500" dirty="0">
                <a:solidFill>
                  <a:prstClr val="black"/>
                </a:solidFill>
              </a:rPr>
              <a:t>Муниципальная программа </a:t>
            </a:r>
            <a:r>
              <a:rPr lang="ru-RU" sz="1500" dirty="0" smtClean="0">
                <a:solidFill>
                  <a:prstClr val="black"/>
                </a:solidFill>
              </a:rPr>
              <a:t>«Формирование </a:t>
            </a:r>
            <a:r>
              <a:rPr lang="ru-RU" sz="1500" dirty="0" err="1" smtClean="0">
                <a:solidFill>
                  <a:prstClr val="black"/>
                </a:solidFill>
              </a:rPr>
              <a:t>совре</a:t>
            </a:r>
            <a:r>
              <a:rPr lang="ru-RU" sz="1500" dirty="0" smtClean="0">
                <a:solidFill>
                  <a:prstClr val="black"/>
                </a:solidFill>
              </a:rPr>
              <a:t>-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prstClr val="black"/>
                </a:solidFill>
              </a:rPr>
              <a:t>       </a:t>
            </a:r>
            <a:r>
              <a:rPr lang="ru-RU" sz="1500" dirty="0" err="1" smtClean="0">
                <a:solidFill>
                  <a:prstClr val="black"/>
                </a:solidFill>
              </a:rPr>
              <a:t>менной</a:t>
            </a:r>
            <a:r>
              <a:rPr lang="ru-RU" sz="1500" dirty="0" smtClean="0">
                <a:solidFill>
                  <a:prstClr val="black"/>
                </a:solidFill>
              </a:rPr>
              <a:t> городской среды на территории Поддорского</a:t>
            </a:r>
          </a:p>
          <a:p>
            <a:pPr marL="0" indent="0">
              <a:buNone/>
            </a:pPr>
            <a:r>
              <a:rPr lang="ru-RU" sz="1500" dirty="0">
                <a:solidFill>
                  <a:prstClr val="black"/>
                </a:solidFill>
              </a:rPr>
              <a:t> </a:t>
            </a:r>
            <a:r>
              <a:rPr lang="ru-RU" sz="1500" dirty="0" smtClean="0">
                <a:solidFill>
                  <a:prstClr val="black"/>
                </a:solidFill>
              </a:rPr>
              <a:t>       сельского поселения в с. </a:t>
            </a:r>
            <a:r>
              <a:rPr lang="ru-RU" sz="1500" dirty="0" err="1" smtClean="0">
                <a:solidFill>
                  <a:prstClr val="black"/>
                </a:solidFill>
              </a:rPr>
              <a:t>Подддорье</a:t>
            </a:r>
            <a:r>
              <a:rPr lang="ru-RU" sz="1500" dirty="0" smtClean="0">
                <a:solidFill>
                  <a:prstClr val="black"/>
                </a:solidFill>
              </a:rPr>
              <a:t> на 2018-2024г»    151710                0                0</a:t>
            </a:r>
          </a:p>
        </p:txBody>
      </p:sp>
    </p:spTree>
    <p:extLst>
      <p:ext uri="{BB962C8B-B14F-4D97-AF65-F5344CB8AC3E}">
        <p14:creationId xmlns:p14="http://schemas.microsoft.com/office/powerpoint/2010/main" val="42425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826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Дотации, субвенции и субсидии  получаемые в бюджет Поддорского сельского поселения в  2023 году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46683096"/>
              </p:ext>
            </p:extLst>
          </p:nvPr>
        </p:nvGraphicFramePr>
        <p:xfrm>
          <a:off x="467544" y="1556792"/>
          <a:ext cx="8208912" cy="421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 flipH="1">
          <a:off x="7596337" y="1340768"/>
          <a:ext cx="216024" cy="455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7969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Планируемый дефицит бюджета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Поддорского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13351215"/>
              </p:ext>
            </p:extLst>
          </p:nvPr>
        </p:nvGraphicFramePr>
        <p:xfrm>
          <a:off x="683568" y="980728"/>
          <a:ext cx="7772400" cy="565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Комитет финансов Администрации Поддорского муниципального района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Новгородская область с. Поддорье ул. Октябрьская д. 26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r>
              <a:rPr lang="ru-RU" sz="2400" dirty="0" smtClean="0"/>
              <a:t>Телефон:  8 (81658) 71-267 факс: 8 (81658) 71-384</a:t>
            </a:r>
          </a:p>
          <a:p>
            <a:r>
              <a:rPr lang="ru-RU" sz="2400" dirty="0" smtClean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fin@admpoddore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/>
              <a:t>Режим работы:              </a:t>
            </a:r>
            <a:r>
              <a:rPr lang="ru-RU" sz="2400" dirty="0" err="1" smtClean="0"/>
              <a:t>пн-пт</a:t>
            </a:r>
            <a:r>
              <a:rPr lang="ru-RU" sz="2400" dirty="0" smtClean="0"/>
              <a:t>: 9.00 – 17.00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обед с 13.00 до 14.00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выходной: </a:t>
            </a:r>
            <a:r>
              <a:rPr lang="ru-RU" sz="2400" dirty="0" err="1" smtClean="0"/>
              <a:t>сб-вс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471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7143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такое бюджет? Какие бывают бюджеты?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8501122" cy="5429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Со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сумка, кошелек.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план доходов и расходов на определенный период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43042" y="1857364"/>
            <a:ext cx="6143668" cy="1143008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Поддорского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4788023" y="3068959"/>
            <a:ext cx="432048" cy="720080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19872" y="3861048"/>
            <a:ext cx="3312368" cy="221514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Бюджет </a:t>
            </a:r>
            <a:r>
              <a:rPr lang="ru-RU" b="1" dirty="0" err="1" smtClean="0"/>
              <a:t>Поддорского</a:t>
            </a:r>
            <a:r>
              <a:rPr lang="ru-RU" b="1" dirty="0" smtClean="0"/>
              <a:t> сельского поселения</a:t>
            </a:r>
          </a:p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357950" y="3929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01080" cy="8229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200" dirty="0" smtClean="0"/>
          </a:p>
          <a:p>
            <a:pPr indent="-216000" algn="just">
              <a:buNone/>
            </a:pPr>
            <a:r>
              <a:rPr lang="ru-RU" sz="1200" dirty="0" smtClean="0"/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без «двойного счета» межбюджетных трансфертов)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85860"/>
            <a:ext cx="2500330" cy="135732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или «бюджет расширенного правительства» (аналитическая категория)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1285860"/>
            <a:ext cx="2286016" cy="1285884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Российской Федерации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1285860"/>
            <a:ext cx="2357454" cy="128588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786050" y="1643050"/>
            <a:ext cx="714380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929322" y="1643050"/>
            <a:ext cx="642942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00760" y="1500174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+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2928926" y="1571612"/>
            <a:ext cx="428628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=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3214686"/>
            <a:ext cx="2500330" cy="8572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бюджет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868" y="3143248"/>
            <a:ext cx="2286016" cy="92869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43636" y="3000372"/>
            <a:ext cx="1428760" cy="121444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 внебюджетные фонды Российской Федерации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43834" y="3000372"/>
            <a:ext cx="1357322" cy="121444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Территориальные фонды обязательного медицинского страхования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9" name="Стрелка вверх 48"/>
          <p:cNvSpPr/>
          <p:nvPr/>
        </p:nvSpPr>
        <p:spPr>
          <a:xfrm>
            <a:off x="4714876" y="2571744"/>
            <a:ext cx="214314" cy="571504"/>
          </a:xfrm>
          <a:prstGeom prst="upArrow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верх 49"/>
          <p:cNvSpPr/>
          <p:nvPr/>
        </p:nvSpPr>
        <p:spPr>
          <a:xfrm>
            <a:off x="6786578" y="2571744"/>
            <a:ext cx="285752" cy="428628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верх 51"/>
          <p:cNvSpPr/>
          <p:nvPr/>
        </p:nvSpPr>
        <p:spPr>
          <a:xfrm>
            <a:off x="8215338" y="2571744"/>
            <a:ext cx="285752" cy="428628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углом вверх 61"/>
          <p:cNvSpPr/>
          <p:nvPr/>
        </p:nvSpPr>
        <p:spPr>
          <a:xfrm>
            <a:off x="1357290" y="2571744"/>
            <a:ext cx="3143272" cy="500066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Блок-схема: процесс 62"/>
          <p:cNvSpPr/>
          <p:nvPr/>
        </p:nvSpPr>
        <p:spPr>
          <a:xfrm>
            <a:off x="1357290" y="3000372"/>
            <a:ext cx="142876" cy="285752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Блок-схема: процесс 63"/>
          <p:cNvSpPr/>
          <p:nvPr/>
        </p:nvSpPr>
        <p:spPr>
          <a:xfrm>
            <a:off x="214282" y="4500570"/>
            <a:ext cx="2500330" cy="1000132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Бюджеты субъектов Российской Федерации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(региональные бюджеты)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571868" y="4500570"/>
            <a:ext cx="2286016" cy="1143008"/>
          </a:xfrm>
          <a:prstGeom prst="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Консолидированные бюджеты муниципальных районов</a:t>
            </a:r>
            <a:endParaRPr lang="ru-RU" sz="1500" b="1" dirty="0"/>
          </a:p>
        </p:txBody>
      </p:sp>
      <p:sp>
        <p:nvSpPr>
          <p:cNvPr id="67" name="Блок-схема: процесс 66"/>
          <p:cNvSpPr/>
          <p:nvPr/>
        </p:nvSpPr>
        <p:spPr>
          <a:xfrm>
            <a:off x="6715140" y="4500570"/>
            <a:ext cx="2286016" cy="928694"/>
          </a:xfrm>
          <a:prstGeom prst="flowChartProcess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Бюджеты городских округов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85786" y="6072206"/>
            <a:ext cx="2214578" cy="571504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Бюджеты районов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429388" y="6000768"/>
            <a:ext cx="2357454" cy="571504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Бюджеты поселений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0" name="Стрелка вверх 69"/>
          <p:cNvSpPr/>
          <p:nvPr/>
        </p:nvSpPr>
        <p:spPr>
          <a:xfrm>
            <a:off x="4786314" y="4071942"/>
            <a:ext cx="214314" cy="428628"/>
          </a:xfrm>
          <a:prstGeom prst="upArrow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углом вверх 70"/>
          <p:cNvSpPr/>
          <p:nvPr/>
        </p:nvSpPr>
        <p:spPr>
          <a:xfrm>
            <a:off x="1285852" y="4071942"/>
            <a:ext cx="3143272" cy="285752"/>
          </a:xfrm>
          <a:prstGeom prst="bentUp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Блок-схема: процесс 77"/>
          <p:cNvSpPr/>
          <p:nvPr/>
        </p:nvSpPr>
        <p:spPr>
          <a:xfrm>
            <a:off x="1285852" y="4357694"/>
            <a:ext cx="71438" cy="142876"/>
          </a:xfrm>
          <a:prstGeom prst="flowChart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Блок-схема: процесс 78"/>
          <p:cNvSpPr/>
          <p:nvPr/>
        </p:nvSpPr>
        <p:spPr>
          <a:xfrm>
            <a:off x="7500958" y="4286256"/>
            <a:ext cx="71438" cy="214314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Блок-схема: процесс 79"/>
          <p:cNvSpPr/>
          <p:nvPr/>
        </p:nvSpPr>
        <p:spPr>
          <a:xfrm>
            <a:off x="5286380" y="4286256"/>
            <a:ext cx="2214578" cy="71438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верх 80"/>
          <p:cNvSpPr/>
          <p:nvPr/>
        </p:nvSpPr>
        <p:spPr>
          <a:xfrm>
            <a:off x="5214942" y="4071942"/>
            <a:ext cx="142876" cy="285752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 углом вверх 82"/>
          <p:cNvSpPr/>
          <p:nvPr/>
        </p:nvSpPr>
        <p:spPr>
          <a:xfrm>
            <a:off x="2000232" y="5643578"/>
            <a:ext cx="2357454" cy="285752"/>
          </a:xfrm>
          <a:prstGeom prst="bent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Блок-схема: процесс 83"/>
          <p:cNvSpPr/>
          <p:nvPr/>
        </p:nvSpPr>
        <p:spPr>
          <a:xfrm>
            <a:off x="1928794" y="5857892"/>
            <a:ext cx="71438" cy="214314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Блок-схема: процесс 84"/>
          <p:cNvSpPr/>
          <p:nvPr/>
        </p:nvSpPr>
        <p:spPr>
          <a:xfrm>
            <a:off x="5143504" y="5857892"/>
            <a:ext cx="2571768" cy="71438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Блок-схема: процесс 85"/>
          <p:cNvSpPr/>
          <p:nvPr/>
        </p:nvSpPr>
        <p:spPr>
          <a:xfrm>
            <a:off x="7643834" y="5857892"/>
            <a:ext cx="71438" cy="142876"/>
          </a:xfrm>
          <a:prstGeom prst="flowChartProcess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 вверх 86"/>
          <p:cNvSpPr/>
          <p:nvPr/>
        </p:nvSpPr>
        <p:spPr>
          <a:xfrm>
            <a:off x="5072066" y="5643578"/>
            <a:ext cx="142876" cy="285752"/>
          </a:xfrm>
          <a:prstGeom prst="upArrow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чем основано составление бюджета Поддорского сельского поселения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5589240"/>
          </a:xfr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467544" y="1124744"/>
            <a:ext cx="8501122" cy="1584176"/>
          </a:xfrm>
          <a:prstGeom prst="round2Same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Составление бюджета  Поддорского сельского поселения основывается на: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3429000"/>
            <a:ext cx="2000264" cy="31432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Прогнозе социально – экономического развития Поддорского муниципального района, Поддорского сельского поселения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0298" y="3429000"/>
            <a:ext cx="2143140" cy="31432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политики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58016" y="3429000"/>
            <a:ext cx="2071702" cy="31432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сельского поселения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2857496"/>
            <a:ext cx="2000264" cy="500066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2857496"/>
            <a:ext cx="2143140" cy="500066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2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4876" y="2857496"/>
            <a:ext cx="2071702" cy="500066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8016" y="2857496"/>
            <a:ext cx="2071702" cy="500066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4</a:t>
            </a:r>
            <a:endParaRPr lang="ru-RU" sz="4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14876" y="3429000"/>
            <a:ext cx="2071702" cy="31432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Основных направлениях налоговой политики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Бюджетный процесс – ежегодное формирование и исполнение бюджета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 numCol="2">
            <a:normAutofit/>
          </a:bodyPr>
          <a:lstStyle/>
          <a:p>
            <a:pPr algn="ctr">
              <a:buNone/>
            </a:pPr>
            <a:endParaRPr lang="ru-RU" sz="1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бюджета очередного года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algn="ctr">
              <a:spcBef>
                <a:spcPts val="0"/>
              </a:spcBef>
              <a:buNone/>
            </a:pPr>
            <a:endParaRPr lang="ru-RU" sz="1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Исполнение бюджета в текущем году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самоуправления: администрация, финансовые органы)</a:t>
            </a:r>
          </a:p>
          <a:p>
            <a:pPr algn="ctr">
              <a:spcBef>
                <a:spcPts val="0"/>
              </a:spcBef>
              <a:buNone/>
            </a:pPr>
            <a:endParaRPr lang="ru-RU" sz="1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algn="ctr">
              <a:spcBef>
                <a:spcPts val="0"/>
              </a:spcBef>
              <a:buNone/>
            </a:pPr>
            <a:endParaRPr lang="ru-RU" sz="1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(законодательные, представительные органы местного самоуправления)</a:t>
            </a:r>
          </a:p>
          <a:p>
            <a:pPr algn="ctr">
              <a:spcBef>
                <a:spcPts val="0"/>
              </a:spcBef>
              <a:buNone/>
            </a:pPr>
            <a:endParaRPr lang="ru-RU" sz="1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очередного года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algn="ctr">
              <a:spcBef>
                <a:spcPts val="0"/>
              </a:spcBef>
              <a:buNone/>
            </a:pP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 очередного года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(законодательные , представительные органы местного самоуправления)</a:t>
            </a:r>
          </a:p>
          <a:p>
            <a:pPr algn="ctr">
              <a:spcBef>
                <a:spcPts val="0"/>
              </a:spcBef>
              <a:buNone/>
            </a:pPr>
            <a:endParaRPr lang="ru-RU" sz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принятие Решения Совета депутатов сельского поселения о бюджете на очередной финансовый год и плановый период</a:t>
            </a:r>
          </a:p>
          <a:p>
            <a:pPr algn="ctr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получение доходов бюджета и распределение бюджетных средств в соответствии с решением о бюджете</a:t>
            </a:r>
          </a:p>
          <a:p>
            <a:pPr algn="ctr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принятие решения об исполнении бюджета за отчетный финансовый период</a:t>
            </a:r>
          </a:p>
          <a:p>
            <a:pPr algn="ctr">
              <a:spcBef>
                <a:spcPts val="0"/>
              </a:spcBef>
              <a:buFontTx/>
              <a:buChar char="-"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FontTx/>
              <a:buChar char="-"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FontTx/>
              <a:buChar char="-"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подготовка экономического обоснования доходов и расходов бюджета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786182" y="1857364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786182" y="271462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786182" y="4643446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786182" y="5429264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безвозмездные и безвозвратные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поступления денежных средств в бюджет.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28860" y="1785926"/>
            <a:ext cx="4572032" cy="78581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бюджета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3000372"/>
            <a:ext cx="2714644" cy="57150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3000372"/>
            <a:ext cx="2786082" cy="57150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500826" y="3000372"/>
            <a:ext cx="2428892" cy="57150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571604" y="2786058"/>
            <a:ext cx="61436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7608909" y="2892421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429918" y="278526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1464844" y="2892818"/>
            <a:ext cx="21431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альтернативный процесс 34"/>
          <p:cNvSpPr/>
          <p:nvPr/>
        </p:nvSpPr>
        <p:spPr>
          <a:xfrm>
            <a:off x="285720" y="3643314"/>
            <a:ext cx="2714644" cy="30718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Земельный налог;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акцизы;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налог на доходы физических лиц;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другие налоги.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3428992" y="3643314"/>
            <a:ext cx="2714644" cy="30718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законодательства,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муниципального имущества и земли;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штрафные санкции;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другие. </a:t>
            </a: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500826" y="3643314"/>
            <a:ext cx="2428892" cy="30718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Федеральные, региональные и местные налоги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b="1" dirty="0" smtClean="0"/>
              <a:t>Налог - </a:t>
            </a:r>
            <a:r>
              <a:rPr lang="ru-RU" sz="1600" b="1" dirty="0" smtClean="0"/>
              <a:t>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образований.</a:t>
            </a:r>
          </a:p>
          <a:p>
            <a:pPr algn="just">
              <a:buNone/>
            </a:pPr>
            <a:endParaRPr lang="ru-RU" sz="1600" b="1" dirty="0" smtClean="0"/>
          </a:p>
          <a:p>
            <a:pPr algn="just">
              <a:buNone/>
            </a:pPr>
            <a:endParaRPr lang="ru-RU" sz="1600" b="1" dirty="0" smtClean="0"/>
          </a:p>
          <a:p>
            <a:pPr algn="just">
              <a:buNone/>
            </a:pPr>
            <a:endParaRPr lang="ru-RU" sz="1600" b="1" dirty="0" smtClean="0"/>
          </a:p>
          <a:p>
            <a:pPr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УСТАНОВЛЕНЫ НАЛОГОВЫМ КОДЕКСОМ РОССИЙСКОЙ ФЕДЕРАЦИИ</a:t>
            </a:r>
          </a:p>
          <a:p>
            <a:pPr algn="just">
              <a:buNone/>
            </a:pP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428868"/>
            <a:ext cx="2857520" cy="428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Виды налогов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28596" y="2857496"/>
            <a:ext cx="2000264" cy="357190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Федеральные</a:t>
            </a:r>
            <a:endParaRPr lang="ru-RU" b="1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714744" y="3071810"/>
            <a:ext cx="2071702" cy="357190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Региональные</a:t>
            </a:r>
            <a:endParaRPr lang="ru-RU" b="1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858016" y="2857496"/>
            <a:ext cx="2071702" cy="357190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Местные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5" idx="1"/>
          </p:cNvCxnSpPr>
          <p:nvPr/>
        </p:nvCxnSpPr>
        <p:spPr>
          <a:xfrm rot="10800000" flipV="1">
            <a:off x="2428860" y="2638894"/>
            <a:ext cx="785818" cy="2186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4608513" y="296385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3"/>
          </p:cNvCxnSpPr>
          <p:nvPr/>
        </p:nvCxnSpPr>
        <p:spPr>
          <a:xfrm>
            <a:off x="6072198" y="2643182"/>
            <a:ext cx="785818" cy="214314"/>
          </a:xfrm>
          <a:prstGeom prst="straightConnector1">
            <a:avLst/>
          </a:prstGeom>
          <a:ln cap="sq" cmpd="sng">
            <a:solidFill>
              <a:srgbClr val="002060">
                <a:alpha val="81000"/>
              </a:srgb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14282" y="4000504"/>
            <a:ext cx="2857520" cy="271464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 обязательные к уплате на всей территории Российской Федерации,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например: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Налог на прибыль организаций;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 Налог на доходы физических лиц;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 Акцизы.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3286116" y="4000504"/>
            <a:ext cx="2786082" cy="2714644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 законами субъектов Российской Федерации и обязательны к уплате на соответствующих территориях субъектов РФ , например: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Налог на имущество организаций;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Транспортный налог.</a:t>
            </a:r>
          </a:p>
          <a:p>
            <a:pPr algn="ctr">
              <a:buFont typeface="Wingdings" pitchFamily="2" charset="2"/>
              <a:buChar char="ü"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6286512" y="4000504"/>
            <a:ext cx="2714644" cy="271464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 нормативными актами представительных органов муниципальных образований и обязательны к уплате на территориях соответствующих муниципальных образований, например: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Земельный налог;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</a:rPr>
              <a:t>Налог на имущество физических лиц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1285852" y="3714752"/>
            <a:ext cx="642942" cy="2143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357686" y="3714752"/>
            <a:ext cx="571504" cy="2143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7286644" y="3714752"/>
            <a:ext cx="428628" cy="2143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50006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Нормативы зачисления налогов по уровням бюджета на территории Поддорского сельского поселения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14282" y="1000108"/>
          <a:ext cx="8715404" cy="5688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955"/>
                <a:gridCol w="4037391"/>
                <a:gridCol w="2214578"/>
                <a:gridCol w="1714480"/>
              </a:tblGrid>
              <a:tr h="1177904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и сборы, установленные законодательством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 муниципального района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Бюджеты сельских поселений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9484">
                <a:tc rowSpan="5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доходы физических</a:t>
                      </a:r>
                      <a:r>
                        <a:rPr lang="ru-RU" baseline="0" dirty="0" smtClean="0"/>
                        <a:t> лиц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98,0%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2,0%</a:t>
                      </a:r>
                      <a:endParaRPr lang="ru-RU" dirty="0"/>
                    </a:p>
                  </a:txBody>
                  <a:tcPr/>
                </a:tc>
              </a:tr>
              <a:tr h="6429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Акцизы на нефтепродукты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5492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Государственная пошлина (по видам)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100%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458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Единый налог на вмененный доход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549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Единый сельскохозяйственный налог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30%</a:t>
                      </a:r>
                      <a:endParaRPr lang="ru-RU" dirty="0"/>
                    </a:p>
                  </a:txBody>
                  <a:tcPr/>
                </a:tc>
              </a:tr>
              <a:tr h="6651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имущество физических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</a:p>
                  </a:txBody>
                  <a:tcPr/>
                </a:tc>
              </a:tr>
              <a:tr h="6873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Земельный налог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4688</TotalTime>
  <Words>1914</Words>
  <Application>Microsoft Office PowerPoint</Application>
  <PresentationFormat>Экран (4:3)</PresentationFormat>
  <Paragraphs>569</Paragraphs>
  <Slides>29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</vt:lpstr>
      <vt:lpstr>Franklin Gothic Book</vt:lpstr>
      <vt:lpstr>Perpetua</vt:lpstr>
      <vt:lpstr>Times New Roman</vt:lpstr>
      <vt:lpstr>Wingdings</vt:lpstr>
      <vt:lpstr>Wingdings 2</vt:lpstr>
      <vt:lpstr>Справедливость</vt:lpstr>
      <vt:lpstr> БЮДЖЕТ   ДЛЯ ГРАЖДАН на 2023-2025годы   (к проекту бюджета Поддорского сельского поселения на 2023 год и плановый период 2024 и 2025 годов)</vt:lpstr>
      <vt:lpstr>Что такое «Бюджет для граждан»?</vt:lpstr>
      <vt:lpstr>Что такое бюджет? Какие бывают бюджеты?</vt:lpstr>
      <vt:lpstr>Бюджетная система Российской Федерации</vt:lpstr>
      <vt:lpstr>На чем основано составление бюджета Поддорского сельского поселения</vt:lpstr>
      <vt:lpstr>Бюджетный процесс – ежегодное формирование и исполнение бюджета</vt:lpstr>
      <vt:lpstr>Доходы бюджета</vt:lpstr>
      <vt:lpstr>Федеральные, региональные и местные налоги</vt:lpstr>
      <vt:lpstr>   Нормативы зачисления налогов по уровням бюджета на территории Поддорского сельского поселения</vt:lpstr>
      <vt:lpstr>Основные задачи бюджетной и налоговой политики</vt:lpstr>
      <vt:lpstr>Доходы формирующие муниципальный дорожный фонд, рублей</vt:lpstr>
      <vt:lpstr>Межбюджетные трансферты – основной вид безвозмездных перечислений</vt:lpstr>
      <vt:lpstr>Расходы бюджета</vt:lpstr>
      <vt:lpstr>Из какого бюджета происходит финансирование?</vt:lpstr>
      <vt:lpstr>Дефицит и профицит</vt:lpstr>
      <vt:lpstr>Дефицит и профицит</vt:lpstr>
      <vt:lpstr>Основные параметры проекта решения Совета депутатов Поддорского сельского поселения «О бюджете сельского поселения на 2023 год и плановый период 2024 и 2025 годов» </vt:lpstr>
      <vt:lpstr>Доходы бюджета Поддорского сельского поселения</vt:lpstr>
      <vt:lpstr>Структура налоговых и неналоговых доходов бюджета Поддорского сельского поселения в 2023 году</vt:lpstr>
      <vt:lpstr>Структура налоговых и неналоговых доходов бюджета    Поддорского сельского поселения в 2021 и 2022 годах</vt:lpstr>
      <vt:lpstr>Динамика расходов бюджета  Поддорского сельского поселения</vt:lpstr>
      <vt:lpstr>Структура расходов бюджета Поддорского сельского поселения на 2023 год</vt:lpstr>
      <vt:lpstr>Динамика расходов  бюджета Поддорского сельского поселения на ДОРОЖНОЕ ХОЗЯЙСТВО</vt:lpstr>
      <vt:lpstr>Расходы бюджета Поддорского сельского поселения  в разрезе разделов, подразделов </vt:lpstr>
      <vt:lpstr>Муниципальные программы Поддорского сельского поселения</vt:lpstr>
      <vt:lpstr>                             Наименование программы                       2023год     2024год     2025год</vt:lpstr>
      <vt:lpstr>Дотации, субвенции и субсидии  получаемые в бюджет Поддорского сельского поселения в  2023 году</vt:lpstr>
      <vt:lpstr>Планируемый дефицит бюджета Поддорского сельского поселения</vt:lpstr>
      <vt:lpstr>   Комитет финансов Администрации Поддорского муниципального района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Фин</dc:creator>
  <cp:lastModifiedBy>Буравцова Тамара</cp:lastModifiedBy>
  <cp:revision>455</cp:revision>
  <cp:lastPrinted>2019-11-11T06:08:00Z</cp:lastPrinted>
  <dcterms:created xsi:type="dcterms:W3CDTF">2013-11-19T11:05:07Z</dcterms:created>
  <dcterms:modified xsi:type="dcterms:W3CDTF">2022-11-09T07:10:50Z</dcterms:modified>
</cp:coreProperties>
</file>